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3" r:id="rId2"/>
    <p:sldId id="260" r:id="rId3"/>
    <p:sldId id="258" r:id="rId4"/>
    <p:sldId id="266" r:id="rId5"/>
    <p:sldId id="265" r:id="rId6"/>
    <p:sldId id="267" r:id="rId7"/>
    <p:sldId id="268" r:id="rId8"/>
    <p:sldId id="332" r:id="rId9"/>
    <p:sldId id="281" r:id="rId10"/>
    <p:sldId id="274" r:id="rId11"/>
    <p:sldId id="276" r:id="rId12"/>
    <p:sldId id="280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330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278" r:id="rId60"/>
    <p:sldId id="334" r:id="rId61"/>
    <p:sldId id="338" r:id="rId62"/>
    <p:sldId id="269" r:id="rId63"/>
    <p:sldId id="270" r:id="rId64"/>
    <p:sldId id="271" r:id="rId65"/>
    <p:sldId id="272" r:id="rId6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AFE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2018 году</a:t>
            </a:r>
          </a:p>
        </c:rich>
      </c:tx>
      <c:layout/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482994169857422"/>
          <c:w val="1"/>
          <c:h val="0.855170058301425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50"/>
          </c:dPt>
          <c:dPt>
            <c:idx val="1"/>
            <c:bubble3D val="0"/>
            <c:explosion val="75"/>
          </c:dPt>
          <c:dPt>
            <c:idx val="2"/>
            <c:bubble3D val="0"/>
            <c:explosion val="70"/>
          </c:dPt>
          <c:dPt>
            <c:idx val="3"/>
            <c:bubble3D val="0"/>
          </c:dPt>
          <c:dPt>
            <c:idx val="4"/>
            <c:bubble3D val="0"/>
            <c:explosion val="26"/>
          </c:dPt>
          <c:dPt>
            <c:idx val="5"/>
            <c:bubble3D val="0"/>
            <c:explosion val="83"/>
          </c:dPt>
          <c:dPt>
            <c:idx val="6"/>
            <c:bubble3D val="0"/>
            <c:explosion val="65"/>
          </c:dPt>
          <c:dPt>
            <c:idx val="7"/>
            <c:bubble3D val="0"/>
            <c:explosion val="35"/>
          </c:dPt>
          <c:dPt>
            <c:idx val="8"/>
            <c:bubble3D val="0"/>
            <c:explosion val="37"/>
          </c:dPt>
          <c:dPt>
            <c:idx val="9"/>
            <c:bubble3D val="0"/>
            <c:explosion val="103"/>
          </c:dPt>
          <c:dLbls>
            <c:dLbl>
              <c:idx val="0"/>
              <c:layout>
                <c:manualLayout>
                  <c:x val="-3.6103564671014748E-2"/>
                  <c:y val="-6.248609267540411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Общегосударственные расходы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 207594,6 тыс. руб.
(8,4%)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2287566322572525E-2"/>
                  <c:y val="-0.19831127492042219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Национальная безопасность правоохранительная деятельсть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27461,7 тыс. руб.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1,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5.0912793020348762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Национальная экономика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 304506,5 тыс. руб.
(12,4%)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2687010392227328E-2"/>
                  <c:y val="6.986679038278971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161816,8 тыс. руб.
(6,6%)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009203552731334E-3"/>
                  <c:y val="5.192245404676297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Образование 1410252,1 тыс. руб.
(57,3%)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2594151438672683E-2"/>
                  <c:y val="0.12983027694369628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Культура, кинематография 132666,8 тыс. руб.
(5,4%)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5070670557159602"/>
                  <c:y val="-2.7427692651348205E-2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Социальная политика 108185,1 тыс. руб.
(4,4%)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6694849410044507"/>
                  <c:y val="-0.12019279095841334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Физическая культура и спорт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 39174,7 тыс. руб.
(1,6%)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0002349705595711E-2"/>
                  <c:y val="-0.148028231331967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Средства массовой информации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22970,2 тыс. руб.
(0,9%)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7300788195361405"/>
                  <c:y val="-0.1414321000382317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Обслуживание внутреннего долга  47675,2 тыс. руб.
(1,9%)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(2)'!$B$4:$B$15</c:f>
              <c:numCache>
                <c:formatCode>#,##0.0_р_.</c:formatCode>
                <c:ptCount val="12"/>
                <c:pt idx="0">
                  <c:v>207594.6</c:v>
                </c:pt>
                <c:pt idx="1">
                  <c:v>27461.7</c:v>
                </c:pt>
                <c:pt idx="2">
                  <c:v>304506.5</c:v>
                </c:pt>
                <c:pt idx="3">
                  <c:v>161816.79999999999</c:v>
                </c:pt>
                <c:pt idx="4">
                  <c:v>1410252.1</c:v>
                </c:pt>
                <c:pt idx="5">
                  <c:v>132666.79999999999</c:v>
                </c:pt>
                <c:pt idx="6">
                  <c:v>108185.1</c:v>
                </c:pt>
                <c:pt idx="7">
                  <c:v>39174.699999999997</c:v>
                </c:pt>
                <c:pt idx="8">
                  <c:v>22970.2</c:v>
                </c:pt>
                <c:pt idx="9">
                  <c:v>47675.199999999997</c:v>
                </c:pt>
              </c:numCache>
            </c:numRef>
          </c:val>
        </c:ser>
        <c:ser>
          <c:idx val="2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3"/>
          </c:dPt>
          <c:dPt>
            <c:idx val="3"/>
            <c:bubble3D val="0"/>
            <c:explosion val="28"/>
          </c:dPt>
          <c:dPt>
            <c:idx val="4"/>
            <c:bubble3D val="0"/>
            <c:explosion val="29"/>
          </c:dPt>
          <c:dPt>
            <c:idx val="5"/>
            <c:bubble3D val="0"/>
            <c:explosion val="26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(2)'!$B$4:$B$15</c:f>
              <c:numCache>
                <c:formatCode>#,##0.0_р_.</c:formatCode>
                <c:ptCount val="12"/>
                <c:pt idx="0">
                  <c:v>207594.6</c:v>
                </c:pt>
                <c:pt idx="1">
                  <c:v>27461.7</c:v>
                </c:pt>
                <c:pt idx="2">
                  <c:v>304506.5</c:v>
                </c:pt>
                <c:pt idx="3">
                  <c:v>161816.79999999999</c:v>
                </c:pt>
                <c:pt idx="4">
                  <c:v>1410252.1</c:v>
                </c:pt>
                <c:pt idx="5">
                  <c:v>132666.79999999999</c:v>
                </c:pt>
                <c:pt idx="6">
                  <c:v>108185.1</c:v>
                </c:pt>
                <c:pt idx="7">
                  <c:v>39174.699999999997</c:v>
                </c:pt>
                <c:pt idx="8">
                  <c:v>22970.2</c:v>
                </c:pt>
                <c:pt idx="9">
                  <c:v>47675.199999999997</c:v>
                </c:pt>
              </c:numCache>
            </c:numRef>
          </c:val>
        </c:ser>
        <c:ser>
          <c:idx val="1"/>
          <c:order val="2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(2)'!$C$4:$C$15</c:f>
              <c:numCache>
                <c:formatCode>0.0%</c:formatCode>
                <c:ptCount val="12"/>
                <c:pt idx="0">
                  <c:v>8.4309096396191899E-2</c:v>
                </c:pt>
                <c:pt idx="1">
                  <c:v>1.1152848448385957E-2</c:v>
                </c:pt>
                <c:pt idx="2">
                  <c:v>0.12366732016038476</c:v>
                </c:pt>
                <c:pt idx="3">
                  <c:v>6.5717644821798371E-2</c:v>
                </c:pt>
                <c:pt idx="4">
                  <c:v>0.57273686426251968</c:v>
                </c:pt>
                <c:pt idx="5">
                  <c:v>0.63906671946187421</c:v>
                </c:pt>
                <c:pt idx="6">
                  <c:v>3.9394902719059637</c:v>
                </c:pt>
                <c:pt idx="7">
                  <c:v>0.12864979893696848</c:v>
                </c:pt>
                <c:pt idx="8">
                  <c:v>0.14195188633071476</c:v>
                </c:pt>
                <c:pt idx="9">
                  <c:v>1.9362030768178592E-2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'программы (2)'!$A$4:$A$15</c:f>
              <c:strCache>
                <c:ptCount val="10"/>
                <c:pt idx="0">
                  <c:v>Общегосударственные расходы 207594,6 тыс. руб.</c:v>
                </c:pt>
                <c:pt idx="1">
                  <c:v>Национальная безопасность правоохранительная деятельность 27461,7 тыс. руб.</c:v>
                </c:pt>
                <c:pt idx="2">
                  <c:v>Национальная экономика 304506,5 тыс. руб.</c:v>
                </c:pt>
                <c:pt idx="3">
                  <c:v>Жилищно-коммунальное хозяйство 161816,8 тыс. руб.</c:v>
                </c:pt>
                <c:pt idx="4">
                  <c:v>Образование 1410252,1 тыс. руб.</c:v>
                </c:pt>
                <c:pt idx="5">
                  <c:v>Культура, кинематография 132666,8 тыс. руб.</c:v>
                </c:pt>
                <c:pt idx="6">
                  <c:v>Социальная политика 108185,1 тыс. руб.</c:v>
                </c:pt>
                <c:pt idx="7">
                  <c:v>Физическая культура и спорт 39174,7 тыс. руб.</c:v>
                </c:pt>
                <c:pt idx="8">
                  <c:v>Средства массовой информации 22970,2 тыс. руб.</c:v>
                </c:pt>
                <c:pt idx="9">
                  <c:v>Обслуживание внутреннего долга  47675,2 тыс. руб.</c:v>
                </c:pt>
              </c:strCache>
            </c:strRef>
          </c:cat>
          <c:val>
            <c:numRef>
              <c:f>'программы (2)'!$C$4:$C$15</c:f>
              <c:numCache>
                <c:formatCode>0.0%</c:formatCode>
                <c:ptCount val="12"/>
                <c:pt idx="0">
                  <c:v>8.4309096396191899E-2</c:v>
                </c:pt>
                <c:pt idx="1">
                  <c:v>1.1152848448385957E-2</c:v>
                </c:pt>
                <c:pt idx="2">
                  <c:v>0.12366732016038476</c:v>
                </c:pt>
                <c:pt idx="3">
                  <c:v>6.5717644821798371E-2</c:v>
                </c:pt>
                <c:pt idx="4">
                  <c:v>0.57273686426251968</c:v>
                </c:pt>
                <c:pt idx="5">
                  <c:v>0.63906671946187421</c:v>
                </c:pt>
                <c:pt idx="6">
                  <c:v>3.9394902719059637</c:v>
                </c:pt>
                <c:pt idx="7">
                  <c:v>0.12864979893696848</c:v>
                </c:pt>
                <c:pt idx="8">
                  <c:v>0.14195188633071476</c:v>
                </c:pt>
                <c:pt idx="9">
                  <c:v>1.9362030768178592E-2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Программно-целевые расходы муниципального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2018 году</a:t>
            </a:r>
          </a:p>
        </c:rich>
      </c:tx>
      <c:layout>
        <c:manualLayout>
          <c:xMode val="edge"/>
          <c:yMode val="edge"/>
          <c:x val="0.1804021274913398"/>
          <c:y val="4.5784640586966303E-2"/>
        </c:manualLayout>
      </c:layout>
      <c:overlay val="0"/>
    </c:title>
    <c:autoTitleDeleted val="0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130707938345526E-2"/>
          <c:y val="0.2491048551055457"/>
          <c:w val="0.83351039043541197"/>
          <c:h val="0.65755802969400456"/>
        </c:manualLayout>
      </c:layout>
      <c:pie3DChart>
        <c:varyColors val="1"/>
        <c:ser>
          <c:idx val="2"/>
          <c:order val="2"/>
          <c:explosion val="5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00FF00"/>
              </a:solidFill>
            </c:spPr>
          </c:dPt>
          <c:dPt>
            <c:idx val="4"/>
            <c:bubble3D val="0"/>
            <c:spPr>
              <a:solidFill>
                <a:srgbClr val="66FFFF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2"/>
              <c:layout>
                <c:manualLayout>
                  <c:x val="-0.17325877705279993"/>
                  <c:y val="5.6809731167913966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Муниципальные программы 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2168827,8 тыс. руб.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(88%)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5445627036070054E-2"/>
                  <c:y val="-9.6457656702348855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Ведомственные программы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35688,3 тыс. руб.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(1%)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0029509187021305"/>
                  <c:y val="-8.445306834872891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Непрограммные расходы </a:t>
                    </a:r>
                  </a:p>
                  <a:p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257787,6 тыс. руб.</a:t>
                    </a:r>
                    <a:r>
                      <a:rPr lang="ru-RU" baseline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>
                        <a:latin typeface="Times New Roman" pitchFamily="18" charset="0"/>
                        <a:cs typeface="Times New Roman" pitchFamily="18" charset="0"/>
                      </a:rPr>
                      <a:t>(11%)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'прогр+внепрогр'!$B$4:$B$11</c:f>
              <c:numCache>
                <c:formatCode>General</c:formatCode>
                <c:ptCount val="8"/>
                <c:pt idx="2" formatCode="#,##0.0_р_.">
                  <c:v>2168827.7999999998</c:v>
                </c:pt>
                <c:pt idx="3" formatCode="#,##0.0_р_.">
                  <c:v>35688.300000000003</c:v>
                </c:pt>
                <c:pt idx="4" formatCode="#,##0.0_р_.">
                  <c:v>257787.6</c:v>
                </c:pt>
              </c:numCache>
            </c:numRef>
          </c:val>
        </c:ser>
        <c:ser>
          <c:idx val="3"/>
          <c:order val="3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'прогр+внепрогр'!$C$4:$C$11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0.88081246842134042</c:v>
                </c:pt>
                <c:pt idx="3">
                  <c:v>1.4493866049098655E-2</c:v>
                </c:pt>
                <c:pt idx="4">
                  <c:v>0.10469366552956079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0"/>
          <c:order val="0"/>
          <c:explosion val="61"/>
          <c:dPt>
            <c:idx val="0"/>
            <c:bubble3D val="0"/>
            <c:explosion val="50"/>
          </c:dPt>
          <c:dPt>
            <c:idx val="1"/>
            <c:bubble3D val="0"/>
            <c:explosion val="75"/>
          </c:dPt>
          <c:dPt>
            <c:idx val="2"/>
            <c:bubble3D val="0"/>
            <c:explosion val="70"/>
          </c:dPt>
          <c:dPt>
            <c:idx val="3"/>
            <c:bubble3D val="0"/>
          </c:dPt>
          <c:dPt>
            <c:idx val="4"/>
            <c:bubble3D val="0"/>
            <c:explosion val="26"/>
          </c:dPt>
          <c:dPt>
            <c:idx val="5"/>
            <c:bubble3D val="0"/>
            <c:explosion val="83"/>
          </c:dPt>
          <c:dPt>
            <c:idx val="6"/>
            <c:bubble3D val="0"/>
            <c:explosion val="65"/>
          </c:dPt>
          <c:dPt>
            <c:idx val="7"/>
            <c:bubble3D val="0"/>
            <c:explosion val="35"/>
          </c:dPt>
          <c:dPt>
            <c:idx val="8"/>
            <c:bubble3D val="0"/>
            <c:explosion val="37"/>
          </c:dPt>
          <c:dPt>
            <c:idx val="9"/>
            <c:bubble3D val="0"/>
            <c:explosion val="103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'прогр+внепрогр'!$B$4:$B$11</c:f>
              <c:numCache>
                <c:formatCode>General</c:formatCode>
                <c:ptCount val="8"/>
                <c:pt idx="2" formatCode="#,##0.0_р_.">
                  <c:v>2168827.7999999998</c:v>
                </c:pt>
                <c:pt idx="3" formatCode="#,##0.0_р_.">
                  <c:v>35688.300000000003</c:v>
                </c:pt>
                <c:pt idx="4" formatCode="#,##0.0_р_.">
                  <c:v>257787.6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'прогр+внепрогр'!$A$4:$A$11</c:f>
              <c:strCache>
                <c:ptCount val="5"/>
                <c:pt idx="2">
                  <c:v>Муниципальные программы  (2168827,8 тыс. руб.)</c:v>
                </c:pt>
                <c:pt idx="3">
                  <c:v>Ведомственные программы (35688,3 тыс. руб.)</c:v>
                </c:pt>
                <c:pt idx="4">
                  <c:v>Непрограммные расходы (257787,6 тыс. руб.)</c:v>
                </c:pt>
              </c:strCache>
            </c:strRef>
          </c:cat>
          <c:val>
            <c:numRef>
              <c:f>'прогр+внепрогр'!$C$4:$C$11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0.88081246842134042</c:v>
                </c:pt>
                <c:pt idx="3">
                  <c:v>1.4493866049098655E-2</c:v>
                </c:pt>
                <c:pt idx="4">
                  <c:v>0.10469366552956079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pattFill prst="pct5">
          <a:fgClr>
            <a:schemeClr val="accent1"/>
          </a:fgClr>
          <a:bgClr>
            <a:schemeClr val="bg1"/>
          </a:bgClr>
        </a:pattFill>
      </c:spPr>
    </c:sideWall>
    <c:backWall>
      <c:thickness val="0"/>
      <c:spPr>
        <a:pattFill prst="pct5">
          <a:fgClr>
            <a:schemeClr val="accent1"/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0.32721074973151137"/>
          <c:y val="1.0867367592312818E-2"/>
          <c:w val="0.40853900106778257"/>
          <c:h val="0.4172167149209506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cat>
            <c:strRef>
              <c:f>Лист1!$B$2:$B$6</c:f>
              <c:strCache>
                <c:ptCount val="5"/>
                <c:pt idx="0">
                  <c:v>793 900,0  на 01.01.2017 г. (факт)       </c:v>
                </c:pt>
                <c:pt idx="1">
                  <c:v>808 900,0  на 01.01.2018 г. (прогноз)</c:v>
                </c:pt>
                <c:pt idx="2">
                  <c:v>933 262,1 на 01.01.2019 г. (прогноз)</c:v>
                </c:pt>
                <c:pt idx="3">
                  <c:v>1 060 980,6 на 01.01.2020 г. (прогноз)</c:v>
                </c:pt>
                <c:pt idx="4">
                  <c:v>1 194 735,8 на 01.01.2021 г. (прогноз)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57</c:v>
                </c:pt>
                <c:pt idx="3">
                  <c:v>95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Бюджетные кредиты от других бюджетов бюджетной системы Россйской Федерации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0138910761154855"/>
                  <c:y val="1.392352604096620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200 000,0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083333333333334"/>
                  <c:y val="2.784778299487191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200 000,0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7574445817748646"/>
                  <c:y val="3.454291135121962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534362,1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079482680936685"/>
                  <c:y val="-4.460623924097580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1194735,8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439313455912307"/>
                  <c:y val="0.11061091396306549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960980,6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Лист1!$B$2:$B$6</c:f>
              <c:strCache>
                <c:ptCount val="5"/>
                <c:pt idx="0">
                  <c:v>793 900,0  на 01.01.2017 г. (факт)       </c:v>
                </c:pt>
                <c:pt idx="1">
                  <c:v>808 900,0  на 01.01.2018 г. (прогноз)</c:v>
                </c:pt>
                <c:pt idx="2">
                  <c:v>933 262,1 на 01.01.2019 г. (прогноз)</c:v>
                </c:pt>
                <c:pt idx="3">
                  <c:v>1 060 980,6 на 01.01.2020 г. (прогноз)</c:v>
                </c:pt>
                <c:pt idx="4">
                  <c:v>1 194 735,8 на 01.01.2021 г. (прогноз)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43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8"/>
        <c:gapDepth val="296"/>
        <c:shape val="box"/>
        <c:axId val="162580736"/>
        <c:axId val="162582528"/>
        <c:axId val="0"/>
      </c:bar3DChart>
      <c:catAx>
        <c:axId val="162580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2582528"/>
        <c:crosses val="autoZero"/>
        <c:auto val="1"/>
        <c:lblAlgn val="ctr"/>
        <c:lblOffset val="100"/>
        <c:noMultiLvlLbl val="0"/>
      </c:catAx>
      <c:valAx>
        <c:axId val="1625825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2580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31239584490615"/>
          <c:y val="2.8500451449436102E-2"/>
          <c:w val="0.18832764723672679"/>
          <c:h val="0.41685586779382489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9B2B-6582-4B02-8720-ED872ACB8D2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A9AB5-A33C-49C3-BEEB-851C7EF44ED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На </a:t>
          </a:r>
          <a:r>
            <a:rPr lang="ru-RU" sz="1050" dirty="0" smtClean="0">
              <a:solidFill>
                <a:schemeClr val="tx1"/>
              </a:solidFill>
            </a:rPr>
            <a:t>01.01.2017</a:t>
          </a:r>
          <a:r>
            <a:rPr lang="ru-RU" sz="1100" dirty="0" smtClean="0">
              <a:solidFill>
                <a:schemeClr val="tx1"/>
              </a:solidFill>
            </a:rPr>
            <a:t> (факт)  29 290,6</a:t>
          </a:r>
          <a:endParaRPr lang="ru-RU" sz="1100" dirty="0">
            <a:solidFill>
              <a:schemeClr val="tx1"/>
            </a:solidFill>
          </a:endParaRPr>
        </a:p>
      </dgm:t>
    </dgm:pt>
    <dgm:pt modelId="{70EEE494-4C2B-4177-8119-9F3370AA1DF9}" type="parTrans" cxnId="{25C9E6F4-E742-40CE-B7EB-0B55E3F00C90}">
      <dgm:prSet/>
      <dgm:spPr/>
      <dgm:t>
        <a:bodyPr/>
        <a:lstStyle/>
        <a:p>
          <a:endParaRPr lang="ru-RU"/>
        </a:p>
      </dgm:t>
    </dgm:pt>
    <dgm:pt modelId="{5E2CB728-5845-4964-B844-B5246E96E9B8}" type="sibTrans" cxnId="{25C9E6F4-E742-40CE-B7EB-0B55E3F00C90}">
      <dgm:prSet/>
      <dgm:spPr/>
      <dgm:t>
        <a:bodyPr/>
        <a:lstStyle/>
        <a:p>
          <a:endParaRPr lang="ru-RU"/>
        </a:p>
      </dgm:t>
    </dgm:pt>
    <dgm:pt modelId="{0899B3AE-F322-43BB-BD45-CC8AD8A173A8}" type="asst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01.01.2018 (прогноз)  49 456,1</a:t>
          </a:r>
          <a:endParaRPr lang="ru-RU" sz="1050" dirty="0">
            <a:solidFill>
              <a:schemeClr val="tx1"/>
            </a:solidFill>
          </a:endParaRPr>
        </a:p>
      </dgm:t>
    </dgm:pt>
    <dgm:pt modelId="{23DC35E3-7B4A-4CEC-BDE6-D54ED0D9DE2A}" type="parTrans" cxnId="{60A81029-2FEC-4525-98C6-8022134058A1}">
      <dgm:prSet/>
      <dgm:spPr/>
      <dgm:t>
        <a:bodyPr/>
        <a:lstStyle/>
        <a:p>
          <a:endParaRPr lang="ru-RU"/>
        </a:p>
      </dgm:t>
    </dgm:pt>
    <dgm:pt modelId="{493350BF-32D1-4FB5-A637-DCC2EFD9AF6F}" type="sibTrans" cxnId="{60A81029-2FEC-4525-98C6-8022134058A1}">
      <dgm:prSet/>
      <dgm:spPr/>
      <dgm:t>
        <a:bodyPr/>
        <a:lstStyle/>
        <a:p>
          <a:endParaRPr lang="ru-RU"/>
        </a:p>
      </dgm:t>
    </dgm:pt>
    <dgm:pt modelId="{F43107E5-60AB-440A-8FD7-CD8B7875D6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01.01.2019 (прогноз) 47 675,2</a:t>
          </a:r>
          <a:endParaRPr lang="ru-RU" sz="1050" dirty="0">
            <a:solidFill>
              <a:schemeClr val="tx1"/>
            </a:solidFill>
          </a:endParaRPr>
        </a:p>
      </dgm:t>
    </dgm:pt>
    <dgm:pt modelId="{5403EFB9-2B8E-4E39-9344-82DA9D8C2168}" type="parTrans" cxnId="{EA62F33A-676B-41B2-9321-D34960EA5AD6}">
      <dgm:prSet/>
      <dgm:spPr/>
      <dgm:t>
        <a:bodyPr/>
        <a:lstStyle/>
        <a:p>
          <a:endParaRPr lang="ru-RU"/>
        </a:p>
      </dgm:t>
    </dgm:pt>
    <dgm:pt modelId="{ACDF3EA3-0C9E-45B1-8F26-24F47C1057DD}" type="sibTrans" cxnId="{EA62F33A-676B-41B2-9321-D34960EA5AD6}">
      <dgm:prSet/>
      <dgm:spPr/>
      <dgm:t>
        <a:bodyPr/>
        <a:lstStyle/>
        <a:p>
          <a:endParaRPr lang="ru-RU"/>
        </a:p>
      </dgm:t>
    </dgm:pt>
    <dgm:pt modelId="{78E7DB27-871A-4625-9F6B-6380C18F9CA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01.01.2020 (прогноз) 60 407,0</a:t>
          </a:r>
          <a:endParaRPr lang="ru-RU" sz="1050" dirty="0">
            <a:solidFill>
              <a:schemeClr val="tx1"/>
            </a:solidFill>
          </a:endParaRPr>
        </a:p>
      </dgm:t>
    </dgm:pt>
    <dgm:pt modelId="{4FB7E75E-7784-481E-AA77-EF5198C8CD78}" type="parTrans" cxnId="{ACC9B9EE-317D-4323-8BE0-1F0474F9E0DE}">
      <dgm:prSet/>
      <dgm:spPr/>
      <dgm:t>
        <a:bodyPr/>
        <a:lstStyle/>
        <a:p>
          <a:endParaRPr lang="ru-RU"/>
        </a:p>
      </dgm:t>
    </dgm:pt>
    <dgm:pt modelId="{D55C490C-68A8-490E-85D0-80C40497D6FC}" type="sibTrans" cxnId="{ACC9B9EE-317D-4323-8BE0-1F0474F9E0DE}">
      <dgm:prSet/>
      <dgm:spPr/>
      <dgm:t>
        <a:bodyPr/>
        <a:lstStyle/>
        <a:p>
          <a:endParaRPr lang="ru-RU"/>
        </a:p>
      </dgm:t>
    </dgm:pt>
    <dgm:pt modelId="{2E79EF28-ECCC-44C7-8B69-445168C5529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На </a:t>
          </a:r>
          <a:r>
            <a:rPr lang="ru-RU" sz="1050" dirty="0" smtClean="0">
              <a:solidFill>
                <a:schemeClr val="tx1"/>
              </a:solidFill>
            </a:rPr>
            <a:t>01.01.2021</a:t>
          </a:r>
          <a:r>
            <a:rPr lang="ru-RU" sz="1100" dirty="0" smtClean="0">
              <a:solidFill>
                <a:schemeClr val="tx1"/>
              </a:solidFill>
            </a:rPr>
            <a:t> (прогноз) 84 230,0</a:t>
          </a:r>
          <a:endParaRPr lang="ru-RU" sz="1100" dirty="0">
            <a:solidFill>
              <a:schemeClr val="tx1"/>
            </a:solidFill>
          </a:endParaRPr>
        </a:p>
      </dgm:t>
    </dgm:pt>
    <dgm:pt modelId="{81679891-C353-451B-B92D-6188D6BB8E51}" type="parTrans" cxnId="{157B6F3A-0CA2-4FC0-AC2D-A48900C39B27}">
      <dgm:prSet/>
      <dgm:spPr/>
      <dgm:t>
        <a:bodyPr/>
        <a:lstStyle/>
        <a:p>
          <a:endParaRPr lang="ru-RU"/>
        </a:p>
      </dgm:t>
    </dgm:pt>
    <dgm:pt modelId="{E9748019-8151-4255-87BF-CAE8C16FCE1E}" type="sibTrans" cxnId="{157B6F3A-0CA2-4FC0-AC2D-A48900C39B27}">
      <dgm:prSet/>
      <dgm:spPr/>
      <dgm:t>
        <a:bodyPr/>
        <a:lstStyle/>
        <a:p>
          <a:endParaRPr lang="ru-RU"/>
        </a:p>
      </dgm:t>
    </dgm:pt>
    <dgm:pt modelId="{D9DB0BF6-B7EB-46A0-B87B-620883D35B95}" type="pres">
      <dgm:prSet presAssocID="{F1629B2B-6582-4B02-8720-ED872ACB8D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261355-28E9-4351-8AFE-00B3FD39F5AF}" type="pres">
      <dgm:prSet presAssocID="{F90A9AB5-A33C-49C3-BEEB-851C7EF44ED4}" presName="hierRoot1" presStyleCnt="0">
        <dgm:presLayoutVars>
          <dgm:hierBranch val="init"/>
        </dgm:presLayoutVars>
      </dgm:prSet>
      <dgm:spPr/>
    </dgm:pt>
    <dgm:pt modelId="{2DB5B4F3-8D04-4D34-8CFD-1B592EC65E52}" type="pres">
      <dgm:prSet presAssocID="{F90A9AB5-A33C-49C3-BEEB-851C7EF44ED4}" presName="rootComposite1" presStyleCnt="0"/>
      <dgm:spPr/>
    </dgm:pt>
    <dgm:pt modelId="{BCAD58F5-DAC5-4878-A47B-AD73B35C2D2C}" type="pres">
      <dgm:prSet presAssocID="{F90A9AB5-A33C-49C3-BEEB-851C7EF44ED4}" presName="rootText1" presStyleLbl="node0" presStyleIdx="0" presStyleCnt="1" custScaleX="242384" custScaleY="107487" custLinFactNeighborX="17602" custLinFactNeighborY="26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BB115-985D-49DF-8DA5-2902BEB4E1DA}" type="pres">
      <dgm:prSet presAssocID="{F90A9AB5-A33C-49C3-BEEB-851C7EF44E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75A926-2C18-4A52-A500-40022937D334}" type="pres">
      <dgm:prSet presAssocID="{F90A9AB5-A33C-49C3-BEEB-851C7EF44ED4}" presName="hierChild2" presStyleCnt="0"/>
      <dgm:spPr/>
    </dgm:pt>
    <dgm:pt modelId="{7F317CFA-7443-48D8-8459-E9B2FAB1040D}" type="pres">
      <dgm:prSet presAssocID="{5403EFB9-2B8E-4E39-9344-82DA9D8C2168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C37306E-10D4-4876-9989-EF2E07548EEA}" type="pres">
      <dgm:prSet presAssocID="{F43107E5-60AB-440A-8FD7-CD8B7875D608}" presName="hierRoot2" presStyleCnt="0">
        <dgm:presLayoutVars>
          <dgm:hierBranch val="init"/>
        </dgm:presLayoutVars>
      </dgm:prSet>
      <dgm:spPr/>
    </dgm:pt>
    <dgm:pt modelId="{BCB29D3A-64C2-40A0-9BAD-4576C69649DB}" type="pres">
      <dgm:prSet presAssocID="{F43107E5-60AB-440A-8FD7-CD8B7875D608}" presName="rootComposite" presStyleCnt="0"/>
      <dgm:spPr/>
    </dgm:pt>
    <dgm:pt modelId="{D7448FB0-D67E-4285-AA6C-27111B918B6C}" type="pres">
      <dgm:prSet presAssocID="{F43107E5-60AB-440A-8FD7-CD8B7875D608}" presName="rootText" presStyleLbl="node2" presStyleIdx="0" presStyleCnt="3" custScaleX="199072" custScaleY="874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478E7B-2ECE-4770-A357-84367252A5F0}" type="pres">
      <dgm:prSet presAssocID="{F43107E5-60AB-440A-8FD7-CD8B7875D6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B5F132-3183-4212-AA2B-785BB37C0562}" type="pres">
      <dgm:prSet presAssocID="{F43107E5-60AB-440A-8FD7-CD8B7875D608}" presName="hierChild4" presStyleCnt="0"/>
      <dgm:spPr/>
    </dgm:pt>
    <dgm:pt modelId="{E728963A-8D49-4FB1-97D6-92D698F64BF5}" type="pres">
      <dgm:prSet presAssocID="{F43107E5-60AB-440A-8FD7-CD8B7875D608}" presName="hierChild5" presStyleCnt="0"/>
      <dgm:spPr/>
    </dgm:pt>
    <dgm:pt modelId="{4400FCF6-6FF0-4E14-8408-228B869D865F}" type="pres">
      <dgm:prSet presAssocID="{4FB7E75E-7784-481E-AA77-EF5198C8CD78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4420386-3CA6-4797-805E-A94AF1AB6076}" type="pres">
      <dgm:prSet presAssocID="{78E7DB27-871A-4625-9F6B-6380C18F9CAC}" presName="hierRoot2" presStyleCnt="0">
        <dgm:presLayoutVars>
          <dgm:hierBranch val="init"/>
        </dgm:presLayoutVars>
      </dgm:prSet>
      <dgm:spPr/>
    </dgm:pt>
    <dgm:pt modelId="{983F1B1B-431A-47EF-B5A4-B5CF2754D3C9}" type="pres">
      <dgm:prSet presAssocID="{78E7DB27-871A-4625-9F6B-6380C18F9CAC}" presName="rootComposite" presStyleCnt="0"/>
      <dgm:spPr/>
    </dgm:pt>
    <dgm:pt modelId="{682F14A0-7DC7-430E-A20F-C22ABE21B3F9}" type="pres">
      <dgm:prSet presAssocID="{78E7DB27-871A-4625-9F6B-6380C18F9CAC}" presName="rootText" presStyleLbl="node2" presStyleIdx="1" presStyleCnt="3" custScaleX="256180" custScaleY="102593" custLinFactNeighborX="-2932" custLinFactNeighborY="10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88803-E5CB-46AA-9674-A785AE6DD85D}" type="pres">
      <dgm:prSet presAssocID="{78E7DB27-871A-4625-9F6B-6380C18F9CAC}" presName="rootConnector" presStyleLbl="node2" presStyleIdx="1" presStyleCnt="3"/>
      <dgm:spPr/>
      <dgm:t>
        <a:bodyPr/>
        <a:lstStyle/>
        <a:p>
          <a:endParaRPr lang="ru-RU"/>
        </a:p>
      </dgm:t>
    </dgm:pt>
    <dgm:pt modelId="{DD80ADA3-FB09-4412-9400-0D7783D4444F}" type="pres">
      <dgm:prSet presAssocID="{78E7DB27-871A-4625-9F6B-6380C18F9CAC}" presName="hierChild4" presStyleCnt="0"/>
      <dgm:spPr/>
    </dgm:pt>
    <dgm:pt modelId="{390E2F6D-CFD0-4DC3-BEC1-D084AC940529}" type="pres">
      <dgm:prSet presAssocID="{78E7DB27-871A-4625-9F6B-6380C18F9CAC}" presName="hierChild5" presStyleCnt="0"/>
      <dgm:spPr/>
    </dgm:pt>
    <dgm:pt modelId="{2EDAFFC6-E364-4D9A-B24A-1B9EE7207C76}" type="pres">
      <dgm:prSet presAssocID="{81679891-C353-451B-B92D-6188D6BB8E5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686DCA2E-02DC-4FA0-9C1C-877B4CFAA308}" type="pres">
      <dgm:prSet presAssocID="{2E79EF28-ECCC-44C7-8B69-445168C5529E}" presName="hierRoot2" presStyleCnt="0">
        <dgm:presLayoutVars>
          <dgm:hierBranch val="init"/>
        </dgm:presLayoutVars>
      </dgm:prSet>
      <dgm:spPr/>
    </dgm:pt>
    <dgm:pt modelId="{D1F2833D-93F2-4A1B-BE42-5D07C56AA31B}" type="pres">
      <dgm:prSet presAssocID="{2E79EF28-ECCC-44C7-8B69-445168C5529E}" presName="rootComposite" presStyleCnt="0"/>
      <dgm:spPr/>
    </dgm:pt>
    <dgm:pt modelId="{23EA6BD4-8D57-4F5E-BD8F-09D58B460F3D}" type="pres">
      <dgm:prSet presAssocID="{2E79EF28-ECCC-44C7-8B69-445168C5529E}" presName="rootText" presStyleLbl="node2" presStyleIdx="2" presStyleCnt="3" custScaleX="298549" custScaleY="96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3D5DA-8399-4D31-B068-14FB7C551C7E}" type="pres">
      <dgm:prSet presAssocID="{2E79EF28-ECCC-44C7-8B69-445168C5529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02009EF-7BF3-48C3-9DC3-6DD5986075FC}" type="pres">
      <dgm:prSet presAssocID="{2E79EF28-ECCC-44C7-8B69-445168C5529E}" presName="hierChild4" presStyleCnt="0"/>
      <dgm:spPr/>
    </dgm:pt>
    <dgm:pt modelId="{2C98BCBC-CB3A-4D10-AF17-391DE2856155}" type="pres">
      <dgm:prSet presAssocID="{2E79EF28-ECCC-44C7-8B69-445168C5529E}" presName="hierChild5" presStyleCnt="0"/>
      <dgm:spPr/>
    </dgm:pt>
    <dgm:pt modelId="{ED03C99A-4314-45E9-8C30-27BCD38066F8}" type="pres">
      <dgm:prSet presAssocID="{F90A9AB5-A33C-49C3-BEEB-851C7EF44ED4}" presName="hierChild3" presStyleCnt="0"/>
      <dgm:spPr/>
    </dgm:pt>
    <dgm:pt modelId="{FD19CDBF-187B-4369-B086-38C42AC8A6FE}" type="pres">
      <dgm:prSet presAssocID="{23DC35E3-7B4A-4CEC-BDE6-D54ED0D9DE2A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1CF05742-F807-42F4-9AAF-D047262C81BA}" type="pres">
      <dgm:prSet presAssocID="{0899B3AE-F322-43BB-BD45-CC8AD8A173A8}" presName="hierRoot3" presStyleCnt="0">
        <dgm:presLayoutVars>
          <dgm:hierBranch val="init"/>
        </dgm:presLayoutVars>
      </dgm:prSet>
      <dgm:spPr/>
    </dgm:pt>
    <dgm:pt modelId="{9136137F-07E4-44BB-B128-12CC1AA19CEE}" type="pres">
      <dgm:prSet presAssocID="{0899B3AE-F322-43BB-BD45-CC8AD8A173A8}" presName="rootComposite3" presStyleCnt="0"/>
      <dgm:spPr/>
    </dgm:pt>
    <dgm:pt modelId="{5B9ECC26-58EC-40AD-BCCC-55840899F8EC}" type="pres">
      <dgm:prSet presAssocID="{0899B3AE-F322-43BB-BD45-CC8AD8A173A8}" presName="rootText3" presStyleLbl="asst1" presStyleIdx="0" presStyleCnt="1" custScaleX="202326" custScaleY="110209" custLinFactNeighborX="-2560" custLinFactNeighborY="1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C14B0-99AA-4340-AA38-3A2B38EC27B9}" type="pres">
      <dgm:prSet presAssocID="{0899B3AE-F322-43BB-BD45-CC8AD8A173A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DAE9C89-C49F-432D-8F7F-6A43EB75A657}" type="pres">
      <dgm:prSet presAssocID="{0899B3AE-F322-43BB-BD45-CC8AD8A173A8}" presName="hierChild6" presStyleCnt="0"/>
      <dgm:spPr/>
    </dgm:pt>
    <dgm:pt modelId="{7143B0DC-E6FB-411C-A361-793D2CE86FFD}" type="pres">
      <dgm:prSet presAssocID="{0899B3AE-F322-43BB-BD45-CC8AD8A173A8}" presName="hierChild7" presStyleCnt="0"/>
      <dgm:spPr/>
    </dgm:pt>
  </dgm:ptLst>
  <dgm:cxnLst>
    <dgm:cxn modelId="{BF96DDD6-839B-437E-9F48-5BE0B62A2BB2}" type="presOf" srcId="{F1629B2B-6582-4B02-8720-ED872ACB8D29}" destId="{D9DB0BF6-B7EB-46A0-B87B-620883D35B95}" srcOrd="0" destOrd="0" presId="urn:microsoft.com/office/officeart/2009/3/layout/HorizontalOrganizationChart"/>
    <dgm:cxn modelId="{EA62F33A-676B-41B2-9321-D34960EA5AD6}" srcId="{F90A9AB5-A33C-49C3-BEEB-851C7EF44ED4}" destId="{F43107E5-60AB-440A-8FD7-CD8B7875D608}" srcOrd="1" destOrd="0" parTransId="{5403EFB9-2B8E-4E39-9344-82DA9D8C2168}" sibTransId="{ACDF3EA3-0C9E-45B1-8F26-24F47C1057DD}"/>
    <dgm:cxn modelId="{AE359FC0-940D-4ABA-AB38-401DB094B8AD}" type="presOf" srcId="{4FB7E75E-7784-481E-AA77-EF5198C8CD78}" destId="{4400FCF6-6FF0-4E14-8408-228B869D865F}" srcOrd="0" destOrd="0" presId="urn:microsoft.com/office/officeart/2009/3/layout/HorizontalOrganizationChart"/>
    <dgm:cxn modelId="{ACC9B9EE-317D-4323-8BE0-1F0474F9E0DE}" srcId="{F90A9AB5-A33C-49C3-BEEB-851C7EF44ED4}" destId="{78E7DB27-871A-4625-9F6B-6380C18F9CAC}" srcOrd="2" destOrd="0" parTransId="{4FB7E75E-7784-481E-AA77-EF5198C8CD78}" sibTransId="{D55C490C-68A8-490E-85D0-80C40497D6FC}"/>
    <dgm:cxn modelId="{157B6F3A-0CA2-4FC0-AC2D-A48900C39B27}" srcId="{F90A9AB5-A33C-49C3-BEEB-851C7EF44ED4}" destId="{2E79EF28-ECCC-44C7-8B69-445168C5529E}" srcOrd="3" destOrd="0" parTransId="{81679891-C353-451B-B92D-6188D6BB8E51}" sibTransId="{E9748019-8151-4255-87BF-CAE8C16FCE1E}"/>
    <dgm:cxn modelId="{9B36B278-8345-4A7D-BC60-195D2307EA21}" type="presOf" srcId="{81679891-C353-451B-B92D-6188D6BB8E51}" destId="{2EDAFFC6-E364-4D9A-B24A-1B9EE7207C76}" srcOrd="0" destOrd="0" presId="urn:microsoft.com/office/officeart/2009/3/layout/HorizontalOrganizationChart"/>
    <dgm:cxn modelId="{25C9E6F4-E742-40CE-B7EB-0B55E3F00C90}" srcId="{F1629B2B-6582-4B02-8720-ED872ACB8D29}" destId="{F90A9AB5-A33C-49C3-BEEB-851C7EF44ED4}" srcOrd="0" destOrd="0" parTransId="{70EEE494-4C2B-4177-8119-9F3370AA1DF9}" sibTransId="{5E2CB728-5845-4964-B844-B5246E96E9B8}"/>
    <dgm:cxn modelId="{14CD370B-FE76-4252-8997-588CAC71D25B}" type="presOf" srcId="{23DC35E3-7B4A-4CEC-BDE6-D54ED0D9DE2A}" destId="{FD19CDBF-187B-4369-B086-38C42AC8A6FE}" srcOrd="0" destOrd="0" presId="urn:microsoft.com/office/officeart/2009/3/layout/HorizontalOrganizationChart"/>
    <dgm:cxn modelId="{00B7BD13-4D31-4B92-8E6C-0E50EC10F245}" type="presOf" srcId="{78E7DB27-871A-4625-9F6B-6380C18F9CAC}" destId="{682F14A0-7DC7-430E-A20F-C22ABE21B3F9}" srcOrd="0" destOrd="0" presId="urn:microsoft.com/office/officeart/2009/3/layout/HorizontalOrganizationChart"/>
    <dgm:cxn modelId="{E1760EA3-639C-48F8-9FE0-A5F5BF9616A7}" type="presOf" srcId="{F43107E5-60AB-440A-8FD7-CD8B7875D608}" destId="{D7448FB0-D67E-4285-AA6C-27111B918B6C}" srcOrd="0" destOrd="0" presId="urn:microsoft.com/office/officeart/2009/3/layout/HorizontalOrganizationChart"/>
    <dgm:cxn modelId="{C97F5336-49B8-4FDC-8E52-109A96BB0D8E}" type="presOf" srcId="{0899B3AE-F322-43BB-BD45-CC8AD8A173A8}" destId="{B52C14B0-99AA-4340-AA38-3A2B38EC27B9}" srcOrd="1" destOrd="0" presId="urn:microsoft.com/office/officeart/2009/3/layout/HorizontalOrganizationChart"/>
    <dgm:cxn modelId="{14BFC5CE-9D67-468C-9877-349FA737BF39}" type="presOf" srcId="{2E79EF28-ECCC-44C7-8B69-445168C5529E}" destId="{23EA6BD4-8D57-4F5E-BD8F-09D58B460F3D}" srcOrd="0" destOrd="0" presId="urn:microsoft.com/office/officeart/2009/3/layout/HorizontalOrganizationChart"/>
    <dgm:cxn modelId="{0357F1B7-910D-4249-845B-9C34B3925756}" type="presOf" srcId="{0899B3AE-F322-43BB-BD45-CC8AD8A173A8}" destId="{5B9ECC26-58EC-40AD-BCCC-55840899F8EC}" srcOrd="0" destOrd="0" presId="urn:microsoft.com/office/officeart/2009/3/layout/HorizontalOrganizationChart"/>
    <dgm:cxn modelId="{60A81029-2FEC-4525-98C6-8022134058A1}" srcId="{F90A9AB5-A33C-49C3-BEEB-851C7EF44ED4}" destId="{0899B3AE-F322-43BB-BD45-CC8AD8A173A8}" srcOrd="0" destOrd="0" parTransId="{23DC35E3-7B4A-4CEC-BDE6-D54ED0D9DE2A}" sibTransId="{493350BF-32D1-4FB5-A637-DCC2EFD9AF6F}"/>
    <dgm:cxn modelId="{49BCB6D9-148D-4DC4-8128-28BD362F13DC}" type="presOf" srcId="{2E79EF28-ECCC-44C7-8B69-445168C5529E}" destId="{AF93D5DA-8399-4D31-B068-14FB7C551C7E}" srcOrd="1" destOrd="0" presId="urn:microsoft.com/office/officeart/2009/3/layout/HorizontalOrganizationChart"/>
    <dgm:cxn modelId="{9CC57D64-A459-4C7F-A026-76A0C277C509}" type="presOf" srcId="{5403EFB9-2B8E-4E39-9344-82DA9D8C2168}" destId="{7F317CFA-7443-48D8-8459-E9B2FAB1040D}" srcOrd="0" destOrd="0" presId="urn:microsoft.com/office/officeart/2009/3/layout/HorizontalOrganizationChart"/>
    <dgm:cxn modelId="{C1E1480E-3ACA-4C89-BB8E-9FD34F374751}" type="presOf" srcId="{F43107E5-60AB-440A-8FD7-CD8B7875D608}" destId="{04478E7B-2ECE-4770-A357-84367252A5F0}" srcOrd="1" destOrd="0" presId="urn:microsoft.com/office/officeart/2009/3/layout/HorizontalOrganizationChart"/>
    <dgm:cxn modelId="{3252FC91-93E5-4A17-BC30-364E75052C07}" type="presOf" srcId="{F90A9AB5-A33C-49C3-BEEB-851C7EF44ED4}" destId="{BCAD58F5-DAC5-4878-A47B-AD73B35C2D2C}" srcOrd="0" destOrd="0" presId="urn:microsoft.com/office/officeart/2009/3/layout/HorizontalOrganizationChart"/>
    <dgm:cxn modelId="{117B7781-F395-496C-919D-68D654454CDD}" type="presOf" srcId="{F90A9AB5-A33C-49C3-BEEB-851C7EF44ED4}" destId="{29ABB115-985D-49DF-8DA5-2902BEB4E1DA}" srcOrd="1" destOrd="0" presId="urn:microsoft.com/office/officeart/2009/3/layout/HorizontalOrganizationChart"/>
    <dgm:cxn modelId="{35DD18C7-6085-4C84-92BE-873B2CC729FC}" type="presOf" srcId="{78E7DB27-871A-4625-9F6B-6380C18F9CAC}" destId="{A9188803-E5CB-46AA-9674-A785AE6DD85D}" srcOrd="1" destOrd="0" presId="urn:microsoft.com/office/officeart/2009/3/layout/HorizontalOrganizationChart"/>
    <dgm:cxn modelId="{65B86251-5A4F-47BB-8F9D-62FE3FC20999}" type="presParOf" srcId="{D9DB0BF6-B7EB-46A0-B87B-620883D35B95}" destId="{FF261355-28E9-4351-8AFE-00B3FD39F5AF}" srcOrd="0" destOrd="0" presId="urn:microsoft.com/office/officeart/2009/3/layout/HorizontalOrganizationChart"/>
    <dgm:cxn modelId="{AED4F38B-6585-46C3-852A-598F7FB9D352}" type="presParOf" srcId="{FF261355-28E9-4351-8AFE-00B3FD39F5AF}" destId="{2DB5B4F3-8D04-4D34-8CFD-1B592EC65E52}" srcOrd="0" destOrd="0" presId="urn:microsoft.com/office/officeart/2009/3/layout/HorizontalOrganizationChart"/>
    <dgm:cxn modelId="{EAE1BBA5-BD95-43EA-A70C-75A55B5196C0}" type="presParOf" srcId="{2DB5B4F3-8D04-4D34-8CFD-1B592EC65E52}" destId="{BCAD58F5-DAC5-4878-A47B-AD73B35C2D2C}" srcOrd="0" destOrd="0" presId="urn:microsoft.com/office/officeart/2009/3/layout/HorizontalOrganizationChart"/>
    <dgm:cxn modelId="{29E29C98-B362-45EC-A7F6-510632E083E3}" type="presParOf" srcId="{2DB5B4F3-8D04-4D34-8CFD-1B592EC65E52}" destId="{29ABB115-985D-49DF-8DA5-2902BEB4E1DA}" srcOrd="1" destOrd="0" presId="urn:microsoft.com/office/officeart/2009/3/layout/HorizontalOrganizationChart"/>
    <dgm:cxn modelId="{23AEB60C-0C27-432C-A20C-04495854CB6D}" type="presParOf" srcId="{FF261355-28E9-4351-8AFE-00B3FD39F5AF}" destId="{3B75A926-2C18-4A52-A500-40022937D334}" srcOrd="1" destOrd="0" presId="urn:microsoft.com/office/officeart/2009/3/layout/HorizontalOrganizationChart"/>
    <dgm:cxn modelId="{CBB32DCA-2C76-4C8F-872F-EB52B786A7FC}" type="presParOf" srcId="{3B75A926-2C18-4A52-A500-40022937D334}" destId="{7F317CFA-7443-48D8-8459-E9B2FAB1040D}" srcOrd="0" destOrd="0" presId="urn:microsoft.com/office/officeart/2009/3/layout/HorizontalOrganizationChart"/>
    <dgm:cxn modelId="{53CCDE67-5278-48C5-A30D-9068A75EEAC5}" type="presParOf" srcId="{3B75A926-2C18-4A52-A500-40022937D334}" destId="{DC37306E-10D4-4876-9989-EF2E07548EEA}" srcOrd="1" destOrd="0" presId="urn:microsoft.com/office/officeart/2009/3/layout/HorizontalOrganizationChart"/>
    <dgm:cxn modelId="{074A15C3-D15C-4417-A2AD-5300D1A92C05}" type="presParOf" srcId="{DC37306E-10D4-4876-9989-EF2E07548EEA}" destId="{BCB29D3A-64C2-40A0-9BAD-4576C69649DB}" srcOrd="0" destOrd="0" presId="urn:microsoft.com/office/officeart/2009/3/layout/HorizontalOrganizationChart"/>
    <dgm:cxn modelId="{884D1253-6D26-41AC-B15E-436C78467710}" type="presParOf" srcId="{BCB29D3A-64C2-40A0-9BAD-4576C69649DB}" destId="{D7448FB0-D67E-4285-AA6C-27111B918B6C}" srcOrd="0" destOrd="0" presId="urn:microsoft.com/office/officeart/2009/3/layout/HorizontalOrganizationChart"/>
    <dgm:cxn modelId="{1DB5B12E-8A68-4441-8090-34E5E6B1FB70}" type="presParOf" srcId="{BCB29D3A-64C2-40A0-9BAD-4576C69649DB}" destId="{04478E7B-2ECE-4770-A357-84367252A5F0}" srcOrd="1" destOrd="0" presId="urn:microsoft.com/office/officeart/2009/3/layout/HorizontalOrganizationChart"/>
    <dgm:cxn modelId="{CF5B8E3B-9172-4F36-8C72-3C52EBA1758E}" type="presParOf" srcId="{DC37306E-10D4-4876-9989-EF2E07548EEA}" destId="{C5B5F132-3183-4212-AA2B-785BB37C0562}" srcOrd="1" destOrd="0" presId="urn:microsoft.com/office/officeart/2009/3/layout/HorizontalOrganizationChart"/>
    <dgm:cxn modelId="{6402F7F2-3D0C-4416-AA72-DC7E511467EB}" type="presParOf" srcId="{DC37306E-10D4-4876-9989-EF2E07548EEA}" destId="{E728963A-8D49-4FB1-97D6-92D698F64BF5}" srcOrd="2" destOrd="0" presId="urn:microsoft.com/office/officeart/2009/3/layout/HorizontalOrganizationChart"/>
    <dgm:cxn modelId="{58699B6F-EB48-40DF-9B19-8DF6F584FB99}" type="presParOf" srcId="{3B75A926-2C18-4A52-A500-40022937D334}" destId="{4400FCF6-6FF0-4E14-8408-228B869D865F}" srcOrd="2" destOrd="0" presId="urn:microsoft.com/office/officeart/2009/3/layout/HorizontalOrganizationChart"/>
    <dgm:cxn modelId="{F910B5EC-E7BC-4617-B28F-9C47855416AD}" type="presParOf" srcId="{3B75A926-2C18-4A52-A500-40022937D334}" destId="{14420386-3CA6-4797-805E-A94AF1AB6076}" srcOrd="3" destOrd="0" presId="urn:microsoft.com/office/officeart/2009/3/layout/HorizontalOrganizationChart"/>
    <dgm:cxn modelId="{48518595-9BE4-404C-9FFE-244D8CAF7219}" type="presParOf" srcId="{14420386-3CA6-4797-805E-A94AF1AB6076}" destId="{983F1B1B-431A-47EF-B5A4-B5CF2754D3C9}" srcOrd="0" destOrd="0" presId="urn:microsoft.com/office/officeart/2009/3/layout/HorizontalOrganizationChart"/>
    <dgm:cxn modelId="{9EE3C176-AF08-4E6D-936C-A1E16AA24899}" type="presParOf" srcId="{983F1B1B-431A-47EF-B5A4-B5CF2754D3C9}" destId="{682F14A0-7DC7-430E-A20F-C22ABE21B3F9}" srcOrd="0" destOrd="0" presId="urn:microsoft.com/office/officeart/2009/3/layout/HorizontalOrganizationChart"/>
    <dgm:cxn modelId="{8F714C20-B12D-4016-986B-A068C00B5F25}" type="presParOf" srcId="{983F1B1B-431A-47EF-B5A4-B5CF2754D3C9}" destId="{A9188803-E5CB-46AA-9674-A785AE6DD85D}" srcOrd="1" destOrd="0" presId="urn:microsoft.com/office/officeart/2009/3/layout/HorizontalOrganizationChart"/>
    <dgm:cxn modelId="{1A72AA76-B6B7-4096-BDD9-F819FBE3D06E}" type="presParOf" srcId="{14420386-3CA6-4797-805E-A94AF1AB6076}" destId="{DD80ADA3-FB09-4412-9400-0D7783D4444F}" srcOrd="1" destOrd="0" presId="urn:microsoft.com/office/officeart/2009/3/layout/HorizontalOrganizationChart"/>
    <dgm:cxn modelId="{9C83A59F-5D8D-4AF4-9550-8137105563A3}" type="presParOf" srcId="{14420386-3CA6-4797-805E-A94AF1AB6076}" destId="{390E2F6D-CFD0-4DC3-BEC1-D084AC940529}" srcOrd="2" destOrd="0" presId="urn:microsoft.com/office/officeart/2009/3/layout/HorizontalOrganizationChart"/>
    <dgm:cxn modelId="{5763AAE7-C339-4012-85C2-980010622730}" type="presParOf" srcId="{3B75A926-2C18-4A52-A500-40022937D334}" destId="{2EDAFFC6-E364-4D9A-B24A-1B9EE7207C76}" srcOrd="4" destOrd="0" presId="urn:microsoft.com/office/officeart/2009/3/layout/HorizontalOrganizationChart"/>
    <dgm:cxn modelId="{46917361-1EB0-4CD2-A6C7-DD8C3B25C647}" type="presParOf" srcId="{3B75A926-2C18-4A52-A500-40022937D334}" destId="{686DCA2E-02DC-4FA0-9C1C-877B4CFAA308}" srcOrd="5" destOrd="0" presId="urn:microsoft.com/office/officeart/2009/3/layout/HorizontalOrganizationChart"/>
    <dgm:cxn modelId="{594E5BE8-6BF1-4BF0-B0DD-DD7D1FF0A8C7}" type="presParOf" srcId="{686DCA2E-02DC-4FA0-9C1C-877B4CFAA308}" destId="{D1F2833D-93F2-4A1B-BE42-5D07C56AA31B}" srcOrd="0" destOrd="0" presId="urn:microsoft.com/office/officeart/2009/3/layout/HorizontalOrganizationChart"/>
    <dgm:cxn modelId="{13B2BB6D-E9AA-40D0-8BBD-39406EB654BF}" type="presParOf" srcId="{D1F2833D-93F2-4A1B-BE42-5D07C56AA31B}" destId="{23EA6BD4-8D57-4F5E-BD8F-09D58B460F3D}" srcOrd="0" destOrd="0" presId="urn:microsoft.com/office/officeart/2009/3/layout/HorizontalOrganizationChart"/>
    <dgm:cxn modelId="{A5AECB01-C4DE-4E81-96CF-12AF62176343}" type="presParOf" srcId="{D1F2833D-93F2-4A1B-BE42-5D07C56AA31B}" destId="{AF93D5DA-8399-4D31-B068-14FB7C551C7E}" srcOrd="1" destOrd="0" presId="urn:microsoft.com/office/officeart/2009/3/layout/HorizontalOrganizationChart"/>
    <dgm:cxn modelId="{E9F0868D-6EFA-4304-82DE-505459B6C1EF}" type="presParOf" srcId="{686DCA2E-02DC-4FA0-9C1C-877B4CFAA308}" destId="{102009EF-7BF3-48C3-9DC3-6DD5986075FC}" srcOrd="1" destOrd="0" presId="urn:microsoft.com/office/officeart/2009/3/layout/HorizontalOrganizationChart"/>
    <dgm:cxn modelId="{4EE40707-983D-436C-B725-C214E32F5A5D}" type="presParOf" srcId="{686DCA2E-02DC-4FA0-9C1C-877B4CFAA308}" destId="{2C98BCBC-CB3A-4D10-AF17-391DE2856155}" srcOrd="2" destOrd="0" presId="urn:microsoft.com/office/officeart/2009/3/layout/HorizontalOrganizationChart"/>
    <dgm:cxn modelId="{FDEE9D62-70E4-4D53-B322-496ECB602169}" type="presParOf" srcId="{FF261355-28E9-4351-8AFE-00B3FD39F5AF}" destId="{ED03C99A-4314-45E9-8C30-27BCD38066F8}" srcOrd="2" destOrd="0" presId="urn:microsoft.com/office/officeart/2009/3/layout/HorizontalOrganizationChart"/>
    <dgm:cxn modelId="{CEB5C969-4DAC-42B1-9D3A-B1E3260BA932}" type="presParOf" srcId="{ED03C99A-4314-45E9-8C30-27BCD38066F8}" destId="{FD19CDBF-187B-4369-B086-38C42AC8A6FE}" srcOrd="0" destOrd="0" presId="urn:microsoft.com/office/officeart/2009/3/layout/HorizontalOrganizationChart"/>
    <dgm:cxn modelId="{39047639-957F-4340-A9F4-256AF57B6EC9}" type="presParOf" srcId="{ED03C99A-4314-45E9-8C30-27BCD38066F8}" destId="{1CF05742-F807-42F4-9AAF-D047262C81BA}" srcOrd="1" destOrd="0" presId="urn:microsoft.com/office/officeart/2009/3/layout/HorizontalOrganizationChart"/>
    <dgm:cxn modelId="{0CA2CCD2-9885-4E74-AE0C-AB88204E481A}" type="presParOf" srcId="{1CF05742-F807-42F4-9AAF-D047262C81BA}" destId="{9136137F-07E4-44BB-B128-12CC1AA19CEE}" srcOrd="0" destOrd="0" presId="urn:microsoft.com/office/officeart/2009/3/layout/HorizontalOrganizationChart"/>
    <dgm:cxn modelId="{B3D7319C-CE70-420B-9781-19EB5BC83784}" type="presParOf" srcId="{9136137F-07E4-44BB-B128-12CC1AA19CEE}" destId="{5B9ECC26-58EC-40AD-BCCC-55840899F8EC}" srcOrd="0" destOrd="0" presId="urn:microsoft.com/office/officeart/2009/3/layout/HorizontalOrganizationChart"/>
    <dgm:cxn modelId="{AE4AC0B5-C002-4821-96E1-328E9265AE0D}" type="presParOf" srcId="{9136137F-07E4-44BB-B128-12CC1AA19CEE}" destId="{B52C14B0-99AA-4340-AA38-3A2B38EC27B9}" srcOrd="1" destOrd="0" presId="urn:microsoft.com/office/officeart/2009/3/layout/HorizontalOrganizationChart"/>
    <dgm:cxn modelId="{D43C38FA-ACE9-4CA7-94C0-5163671FBF9A}" type="presParOf" srcId="{1CF05742-F807-42F4-9AAF-D047262C81BA}" destId="{DDAE9C89-C49F-432D-8F7F-6A43EB75A657}" srcOrd="1" destOrd="0" presId="urn:microsoft.com/office/officeart/2009/3/layout/HorizontalOrganizationChart"/>
    <dgm:cxn modelId="{722AD8DE-EC9B-4078-B2DE-F58F7B82037A}" type="presParOf" srcId="{1CF05742-F807-42F4-9AAF-D047262C81BA}" destId="{7143B0DC-E6FB-411C-A361-793D2CE86FF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29B2B-6582-4B02-8720-ED872ACB8D2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A9AB5-A33C-49C3-BEEB-851C7EF44ED4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01.01.2017   65,8%</a:t>
          </a:r>
          <a:endParaRPr lang="ru-RU" sz="1050" dirty="0">
            <a:solidFill>
              <a:schemeClr val="tx1"/>
            </a:solidFill>
          </a:endParaRPr>
        </a:p>
      </dgm:t>
    </dgm:pt>
    <dgm:pt modelId="{70EEE494-4C2B-4177-8119-9F3370AA1DF9}" type="parTrans" cxnId="{25C9E6F4-E742-40CE-B7EB-0B55E3F00C90}">
      <dgm:prSet/>
      <dgm:spPr/>
      <dgm:t>
        <a:bodyPr/>
        <a:lstStyle/>
        <a:p>
          <a:endParaRPr lang="ru-RU" sz="1050"/>
        </a:p>
      </dgm:t>
    </dgm:pt>
    <dgm:pt modelId="{5E2CB728-5845-4964-B844-B5246E96E9B8}" type="sibTrans" cxnId="{25C9E6F4-E742-40CE-B7EB-0B55E3F00C90}">
      <dgm:prSet/>
      <dgm:spPr/>
      <dgm:t>
        <a:bodyPr/>
        <a:lstStyle/>
        <a:p>
          <a:endParaRPr lang="ru-RU" sz="1050"/>
        </a:p>
      </dgm:t>
    </dgm:pt>
    <dgm:pt modelId="{0899B3AE-F322-43BB-BD45-CC8AD8A173A8}" type="asst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01.01.2018  65,2%</a:t>
          </a:r>
          <a:endParaRPr lang="ru-RU" sz="1050" dirty="0">
            <a:solidFill>
              <a:schemeClr val="tx1"/>
            </a:solidFill>
          </a:endParaRPr>
        </a:p>
      </dgm:t>
    </dgm:pt>
    <dgm:pt modelId="{23DC35E3-7B4A-4CEC-BDE6-D54ED0D9DE2A}" type="parTrans" cxnId="{60A81029-2FEC-4525-98C6-8022134058A1}">
      <dgm:prSet/>
      <dgm:spPr/>
      <dgm:t>
        <a:bodyPr/>
        <a:lstStyle/>
        <a:p>
          <a:endParaRPr lang="ru-RU" sz="1050"/>
        </a:p>
      </dgm:t>
    </dgm:pt>
    <dgm:pt modelId="{493350BF-32D1-4FB5-A637-DCC2EFD9AF6F}" type="sibTrans" cxnId="{60A81029-2FEC-4525-98C6-8022134058A1}">
      <dgm:prSet/>
      <dgm:spPr/>
      <dgm:t>
        <a:bodyPr/>
        <a:lstStyle/>
        <a:p>
          <a:endParaRPr lang="ru-RU" sz="1050"/>
        </a:p>
      </dgm:t>
    </dgm:pt>
    <dgm:pt modelId="{F43107E5-60AB-440A-8FD7-CD8B7875D6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01.01.2019  75,0%</a:t>
          </a:r>
          <a:endParaRPr lang="ru-RU" sz="1050" dirty="0">
            <a:solidFill>
              <a:schemeClr val="tx1"/>
            </a:solidFill>
          </a:endParaRPr>
        </a:p>
      </dgm:t>
    </dgm:pt>
    <dgm:pt modelId="{5403EFB9-2B8E-4E39-9344-82DA9D8C2168}" type="parTrans" cxnId="{EA62F33A-676B-41B2-9321-D34960EA5AD6}">
      <dgm:prSet/>
      <dgm:spPr/>
      <dgm:t>
        <a:bodyPr/>
        <a:lstStyle/>
        <a:p>
          <a:endParaRPr lang="ru-RU" sz="1050"/>
        </a:p>
      </dgm:t>
    </dgm:pt>
    <dgm:pt modelId="{ACDF3EA3-0C9E-45B1-8F26-24F47C1057DD}" type="sibTrans" cxnId="{EA62F33A-676B-41B2-9321-D34960EA5AD6}">
      <dgm:prSet/>
      <dgm:spPr/>
      <dgm:t>
        <a:bodyPr/>
        <a:lstStyle/>
        <a:p>
          <a:endParaRPr lang="ru-RU" sz="1050"/>
        </a:p>
      </dgm:t>
    </dgm:pt>
    <dgm:pt modelId="{78E7DB27-871A-4625-9F6B-6380C18F9CA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01.01.2020  86,5%</a:t>
          </a:r>
          <a:endParaRPr lang="ru-RU" sz="1050" dirty="0">
            <a:solidFill>
              <a:schemeClr val="tx1"/>
            </a:solidFill>
          </a:endParaRPr>
        </a:p>
      </dgm:t>
    </dgm:pt>
    <dgm:pt modelId="{4FB7E75E-7784-481E-AA77-EF5198C8CD78}" type="parTrans" cxnId="{ACC9B9EE-317D-4323-8BE0-1F0474F9E0DE}">
      <dgm:prSet/>
      <dgm:spPr/>
      <dgm:t>
        <a:bodyPr/>
        <a:lstStyle/>
        <a:p>
          <a:endParaRPr lang="ru-RU" sz="1050"/>
        </a:p>
      </dgm:t>
    </dgm:pt>
    <dgm:pt modelId="{D55C490C-68A8-490E-85D0-80C40497D6FC}" type="sibTrans" cxnId="{ACC9B9EE-317D-4323-8BE0-1F0474F9E0DE}">
      <dgm:prSet/>
      <dgm:spPr/>
      <dgm:t>
        <a:bodyPr/>
        <a:lstStyle/>
        <a:p>
          <a:endParaRPr lang="ru-RU" sz="1050"/>
        </a:p>
      </dgm:t>
    </dgm:pt>
    <dgm:pt modelId="{2E79EF28-ECCC-44C7-8B69-445168C5529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На 01.01.2021   89,3%</a:t>
          </a:r>
          <a:endParaRPr lang="ru-RU" sz="1050" dirty="0">
            <a:solidFill>
              <a:schemeClr val="tx1"/>
            </a:solidFill>
          </a:endParaRPr>
        </a:p>
      </dgm:t>
    </dgm:pt>
    <dgm:pt modelId="{81679891-C353-451B-B92D-6188D6BB8E51}" type="parTrans" cxnId="{157B6F3A-0CA2-4FC0-AC2D-A48900C39B27}">
      <dgm:prSet/>
      <dgm:spPr/>
      <dgm:t>
        <a:bodyPr/>
        <a:lstStyle/>
        <a:p>
          <a:endParaRPr lang="ru-RU" sz="1050"/>
        </a:p>
      </dgm:t>
    </dgm:pt>
    <dgm:pt modelId="{E9748019-8151-4255-87BF-CAE8C16FCE1E}" type="sibTrans" cxnId="{157B6F3A-0CA2-4FC0-AC2D-A48900C39B27}">
      <dgm:prSet/>
      <dgm:spPr/>
      <dgm:t>
        <a:bodyPr/>
        <a:lstStyle/>
        <a:p>
          <a:endParaRPr lang="ru-RU" sz="1050"/>
        </a:p>
      </dgm:t>
    </dgm:pt>
    <dgm:pt modelId="{D9DB0BF6-B7EB-46A0-B87B-620883D35B95}" type="pres">
      <dgm:prSet presAssocID="{F1629B2B-6582-4B02-8720-ED872ACB8D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261355-28E9-4351-8AFE-00B3FD39F5AF}" type="pres">
      <dgm:prSet presAssocID="{F90A9AB5-A33C-49C3-BEEB-851C7EF44ED4}" presName="hierRoot1" presStyleCnt="0">
        <dgm:presLayoutVars>
          <dgm:hierBranch val="init"/>
        </dgm:presLayoutVars>
      </dgm:prSet>
      <dgm:spPr/>
    </dgm:pt>
    <dgm:pt modelId="{2DB5B4F3-8D04-4D34-8CFD-1B592EC65E52}" type="pres">
      <dgm:prSet presAssocID="{F90A9AB5-A33C-49C3-BEEB-851C7EF44ED4}" presName="rootComposite1" presStyleCnt="0"/>
      <dgm:spPr/>
    </dgm:pt>
    <dgm:pt modelId="{BCAD58F5-DAC5-4878-A47B-AD73B35C2D2C}" type="pres">
      <dgm:prSet presAssocID="{F90A9AB5-A33C-49C3-BEEB-851C7EF44ED4}" presName="rootText1" presStyleLbl="node0" presStyleIdx="0" presStyleCnt="1" custScaleX="197997" custScaleY="107487" custLinFactX="-1640" custLinFactNeighborX="-100000" custLinFactNeighborY="31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BB115-985D-49DF-8DA5-2902BEB4E1DA}" type="pres">
      <dgm:prSet presAssocID="{F90A9AB5-A33C-49C3-BEEB-851C7EF44E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B75A926-2C18-4A52-A500-40022937D334}" type="pres">
      <dgm:prSet presAssocID="{F90A9AB5-A33C-49C3-BEEB-851C7EF44ED4}" presName="hierChild2" presStyleCnt="0"/>
      <dgm:spPr/>
    </dgm:pt>
    <dgm:pt modelId="{7F317CFA-7443-48D8-8459-E9B2FAB1040D}" type="pres">
      <dgm:prSet presAssocID="{5403EFB9-2B8E-4E39-9344-82DA9D8C2168}" presName="Name64" presStyleLbl="parChTrans1D2" presStyleIdx="0" presStyleCnt="4"/>
      <dgm:spPr/>
      <dgm:t>
        <a:bodyPr/>
        <a:lstStyle/>
        <a:p>
          <a:endParaRPr lang="ru-RU"/>
        </a:p>
      </dgm:t>
    </dgm:pt>
    <dgm:pt modelId="{DC37306E-10D4-4876-9989-EF2E07548EEA}" type="pres">
      <dgm:prSet presAssocID="{F43107E5-60AB-440A-8FD7-CD8B7875D608}" presName="hierRoot2" presStyleCnt="0">
        <dgm:presLayoutVars>
          <dgm:hierBranch val="init"/>
        </dgm:presLayoutVars>
      </dgm:prSet>
      <dgm:spPr/>
    </dgm:pt>
    <dgm:pt modelId="{BCB29D3A-64C2-40A0-9BAD-4576C69649DB}" type="pres">
      <dgm:prSet presAssocID="{F43107E5-60AB-440A-8FD7-CD8B7875D608}" presName="rootComposite" presStyleCnt="0"/>
      <dgm:spPr/>
    </dgm:pt>
    <dgm:pt modelId="{D7448FB0-D67E-4285-AA6C-27111B918B6C}" type="pres">
      <dgm:prSet presAssocID="{F43107E5-60AB-440A-8FD7-CD8B7875D608}" presName="rootText" presStyleLbl="node2" presStyleIdx="0" presStyleCnt="3" custScaleX="268423" custScaleY="1150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478E7B-2ECE-4770-A357-84367252A5F0}" type="pres">
      <dgm:prSet presAssocID="{F43107E5-60AB-440A-8FD7-CD8B7875D6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C5B5F132-3183-4212-AA2B-785BB37C0562}" type="pres">
      <dgm:prSet presAssocID="{F43107E5-60AB-440A-8FD7-CD8B7875D608}" presName="hierChild4" presStyleCnt="0"/>
      <dgm:spPr/>
    </dgm:pt>
    <dgm:pt modelId="{E728963A-8D49-4FB1-97D6-92D698F64BF5}" type="pres">
      <dgm:prSet presAssocID="{F43107E5-60AB-440A-8FD7-CD8B7875D608}" presName="hierChild5" presStyleCnt="0"/>
      <dgm:spPr/>
    </dgm:pt>
    <dgm:pt modelId="{4400FCF6-6FF0-4E14-8408-228B869D865F}" type="pres">
      <dgm:prSet presAssocID="{4FB7E75E-7784-481E-AA77-EF5198C8CD78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4420386-3CA6-4797-805E-A94AF1AB6076}" type="pres">
      <dgm:prSet presAssocID="{78E7DB27-871A-4625-9F6B-6380C18F9CAC}" presName="hierRoot2" presStyleCnt="0">
        <dgm:presLayoutVars>
          <dgm:hierBranch val="init"/>
        </dgm:presLayoutVars>
      </dgm:prSet>
      <dgm:spPr/>
    </dgm:pt>
    <dgm:pt modelId="{983F1B1B-431A-47EF-B5A4-B5CF2754D3C9}" type="pres">
      <dgm:prSet presAssocID="{78E7DB27-871A-4625-9F6B-6380C18F9CAC}" presName="rootComposite" presStyleCnt="0"/>
      <dgm:spPr/>
    </dgm:pt>
    <dgm:pt modelId="{682F14A0-7DC7-430E-A20F-C22ABE21B3F9}" type="pres">
      <dgm:prSet presAssocID="{78E7DB27-871A-4625-9F6B-6380C18F9CAC}" presName="rootText" presStyleLbl="node2" presStyleIdx="1" presStyleCnt="3" custScaleX="294955" custScaleY="102593" custLinFactNeighborX="20321" custLinFactNeighborY="4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88803-E5CB-46AA-9674-A785AE6DD85D}" type="pres">
      <dgm:prSet presAssocID="{78E7DB27-871A-4625-9F6B-6380C18F9CAC}" presName="rootConnector" presStyleLbl="node2" presStyleIdx="1" presStyleCnt="3"/>
      <dgm:spPr/>
      <dgm:t>
        <a:bodyPr/>
        <a:lstStyle/>
        <a:p>
          <a:endParaRPr lang="ru-RU"/>
        </a:p>
      </dgm:t>
    </dgm:pt>
    <dgm:pt modelId="{DD80ADA3-FB09-4412-9400-0D7783D4444F}" type="pres">
      <dgm:prSet presAssocID="{78E7DB27-871A-4625-9F6B-6380C18F9CAC}" presName="hierChild4" presStyleCnt="0"/>
      <dgm:spPr/>
    </dgm:pt>
    <dgm:pt modelId="{390E2F6D-CFD0-4DC3-BEC1-D084AC940529}" type="pres">
      <dgm:prSet presAssocID="{78E7DB27-871A-4625-9F6B-6380C18F9CAC}" presName="hierChild5" presStyleCnt="0"/>
      <dgm:spPr/>
    </dgm:pt>
    <dgm:pt modelId="{2EDAFFC6-E364-4D9A-B24A-1B9EE7207C76}" type="pres">
      <dgm:prSet presAssocID="{81679891-C353-451B-B92D-6188D6BB8E5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686DCA2E-02DC-4FA0-9C1C-877B4CFAA308}" type="pres">
      <dgm:prSet presAssocID="{2E79EF28-ECCC-44C7-8B69-445168C5529E}" presName="hierRoot2" presStyleCnt="0">
        <dgm:presLayoutVars>
          <dgm:hierBranch val="init"/>
        </dgm:presLayoutVars>
      </dgm:prSet>
      <dgm:spPr/>
    </dgm:pt>
    <dgm:pt modelId="{D1F2833D-93F2-4A1B-BE42-5D07C56AA31B}" type="pres">
      <dgm:prSet presAssocID="{2E79EF28-ECCC-44C7-8B69-445168C5529E}" presName="rootComposite" presStyleCnt="0"/>
      <dgm:spPr/>
    </dgm:pt>
    <dgm:pt modelId="{23EA6BD4-8D57-4F5E-BD8F-09D58B460F3D}" type="pres">
      <dgm:prSet presAssocID="{2E79EF28-ECCC-44C7-8B69-445168C5529E}" presName="rootText" presStyleLbl="node2" presStyleIdx="2" presStyleCnt="3" custScaleX="298549" custScaleY="96530" custLinFactNeighborX="56347" custLinFactNeighborY="264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93D5DA-8399-4D31-B068-14FB7C551C7E}" type="pres">
      <dgm:prSet presAssocID="{2E79EF28-ECCC-44C7-8B69-445168C5529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02009EF-7BF3-48C3-9DC3-6DD5986075FC}" type="pres">
      <dgm:prSet presAssocID="{2E79EF28-ECCC-44C7-8B69-445168C5529E}" presName="hierChild4" presStyleCnt="0"/>
      <dgm:spPr/>
    </dgm:pt>
    <dgm:pt modelId="{2C98BCBC-CB3A-4D10-AF17-391DE2856155}" type="pres">
      <dgm:prSet presAssocID="{2E79EF28-ECCC-44C7-8B69-445168C5529E}" presName="hierChild5" presStyleCnt="0"/>
      <dgm:spPr/>
    </dgm:pt>
    <dgm:pt modelId="{ED03C99A-4314-45E9-8C30-27BCD38066F8}" type="pres">
      <dgm:prSet presAssocID="{F90A9AB5-A33C-49C3-BEEB-851C7EF44ED4}" presName="hierChild3" presStyleCnt="0"/>
      <dgm:spPr/>
    </dgm:pt>
    <dgm:pt modelId="{FD19CDBF-187B-4369-B086-38C42AC8A6FE}" type="pres">
      <dgm:prSet presAssocID="{23DC35E3-7B4A-4CEC-BDE6-D54ED0D9DE2A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1CF05742-F807-42F4-9AAF-D047262C81BA}" type="pres">
      <dgm:prSet presAssocID="{0899B3AE-F322-43BB-BD45-CC8AD8A173A8}" presName="hierRoot3" presStyleCnt="0">
        <dgm:presLayoutVars>
          <dgm:hierBranch val="init"/>
        </dgm:presLayoutVars>
      </dgm:prSet>
      <dgm:spPr/>
    </dgm:pt>
    <dgm:pt modelId="{9136137F-07E4-44BB-B128-12CC1AA19CEE}" type="pres">
      <dgm:prSet presAssocID="{0899B3AE-F322-43BB-BD45-CC8AD8A173A8}" presName="rootComposite3" presStyleCnt="0"/>
      <dgm:spPr/>
    </dgm:pt>
    <dgm:pt modelId="{5B9ECC26-58EC-40AD-BCCC-55840899F8EC}" type="pres">
      <dgm:prSet presAssocID="{0899B3AE-F322-43BB-BD45-CC8AD8A173A8}" presName="rootText3" presStyleLbl="asst1" presStyleIdx="0" presStyleCnt="1" custScaleX="250720" custScaleY="113705" custLinFactNeighborX="-80388" custLinFactNeighborY="-9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C14B0-99AA-4340-AA38-3A2B38EC27B9}" type="pres">
      <dgm:prSet presAssocID="{0899B3AE-F322-43BB-BD45-CC8AD8A173A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DAE9C89-C49F-432D-8F7F-6A43EB75A657}" type="pres">
      <dgm:prSet presAssocID="{0899B3AE-F322-43BB-BD45-CC8AD8A173A8}" presName="hierChild6" presStyleCnt="0"/>
      <dgm:spPr/>
    </dgm:pt>
    <dgm:pt modelId="{7143B0DC-E6FB-411C-A361-793D2CE86FFD}" type="pres">
      <dgm:prSet presAssocID="{0899B3AE-F322-43BB-BD45-CC8AD8A173A8}" presName="hierChild7" presStyleCnt="0"/>
      <dgm:spPr/>
    </dgm:pt>
  </dgm:ptLst>
  <dgm:cxnLst>
    <dgm:cxn modelId="{EC2EAED1-6513-4024-B394-5B13C4398AE2}" type="presOf" srcId="{0899B3AE-F322-43BB-BD45-CC8AD8A173A8}" destId="{B52C14B0-99AA-4340-AA38-3A2B38EC27B9}" srcOrd="1" destOrd="0" presId="urn:microsoft.com/office/officeart/2009/3/layout/HorizontalOrganizationChart"/>
    <dgm:cxn modelId="{77DDAAB5-D9C9-43F4-AC47-AC42342B99D0}" type="presOf" srcId="{F1629B2B-6582-4B02-8720-ED872ACB8D29}" destId="{D9DB0BF6-B7EB-46A0-B87B-620883D35B95}" srcOrd="0" destOrd="0" presId="urn:microsoft.com/office/officeart/2009/3/layout/HorizontalOrganizationChart"/>
    <dgm:cxn modelId="{83892774-9013-403F-9CF7-874980C518A7}" type="presOf" srcId="{2E79EF28-ECCC-44C7-8B69-445168C5529E}" destId="{23EA6BD4-8D57-4F5E-BD8F-09D58B460F3D}" srcOrd="0" destOrd="0" presId="urn:microsoft.com/office/officeart/2009/3/layout/HorizontalOrganizationChart"/>
    <dgm:cxn modelId="{7D5D68DA-FD12-4A1E-A8DB-C8621BE7F1BF}" type="presOf" srcId="{F43107E5-60AB-440A-8FD7-CD8B7875D608}" destId="{04478E7B-2ECE-4770-A357-84367252A5F0}" srcOrd="1" destOrd="0" presId="urn:microsoft.com/office/officeart/2009/3/layout/HorizontalOrganizationChart"/>
    <dgm:cxn modelId="{72B7EB41-84D0-48CC-BA23-5EA35378A47D}" type="presOf" srcId="{78E7DB27-871A-4625-9F6B-6380C18F9CAC}" destId="{682F14A0-7DC7-430E-A20F-C22ABE21B3F9}" srcOrd="0" destOrd="0" presId="urn:microsoft.com/office/officeart/2009/3/layout/HorizontalOrganizationChart"/>
    <dgm:cxn modelId="{EA62F33A-676B-41B2-9321-D34960EA5AD6}" srcId="{F90A9AB5-A33C-49C3-BEEB-851C7EF44ED4}" destId="{F43107E5-60AB-440A-8FD7-CD8B7875D608}" srcOrd="1" destOrd="0" parTransId="{5403EFB9-2B8E-4E39-9344-82DA9D8C2168}" sibTransId="{ACDF3EA3-0C9E-45B1-8F26-24F47C1057DD}"/>
    <dgm:cxn modelId="{5584666C-8E8D-489E-B7F1-986E58D843EE}" type="presOf" srcId="{4FB7E75E-7784-481E-AA77-EF5198C8CD78}" destId="{4400FCF6-6FF0-4E14-8408-228B869D865F}" srcOrd="0" destOrd="0" presId="urn:microsoft.com/office/officeart/2009/3/layout/HorizontalOrganizationChart"/>
    <dgm:cxn modelId="{4B1AEF9F-BB47-435D-B991-03B022B12506}" type="presOf" srcId="{F43107E5-60AB-440A-8FD7-CD8B7875D608}" destId="{D7448FB0-D67E-4285-AA6C-27111B918B6C}" srcOrd="0" destOrd="0" presId="urn:microsoft.com/office/officeart/2009/3/layout/HorizontalOrganizationChart"/>
    <dgm:cxn modelId="{C76FAF98-1E80-4883-86BE-6B80CB380E1B}" type="presOf" srcId="{23DC35E3-7B4A-4CEC-BDE6-D54ED0D9DE2A}" destId="{FD19CDBF-187B-4369-B086-38C42AC8A6FE}" srcOrd="0" destOrd="0" presId="urn:microsoft.com/office/officeart/2009/3/layout/HorizontalOrganizationChart"/>
    <dgm:cxn modelId="{ACC9B9EE-317D-4323-8BE0-1F0474F9E0DE}" srcId="{F90A9AB5-A33C-49C3-BEEB-851C7EF44ED4}" destId="{78E7DB27-871A-4625-9F6B-6380C18F9CAC}" srcOrd="2" destOrd="0" parTransId="{4FB7E75E-7784-481E-AA77-EF5198C8CD78}" sibTransId="{D55C490C-68A8-490E-85D0-80C40497D6FC}"/>
    <dgm:cxn modelId="{157B6F3A-0CA2-4FC0-AC2D-A48900C39B27}" srcId="{F90A9AB5-A33C-49C3-BEEB-851C7EF44ED4}" destId="{2E79EF28-ECCC-44C7-8B69-445168C5529E}" srcOrd="3" destOrd="0" parTransId="{81679891-C353-451B-B92D-6188D6BB8E51}" sibTransId="{E9748019-8151-4255-87BF-CAE8C16FCE1E}"/>
    <dgm:cxn modelId="{DB2D77FD-C50B-421A-B6FD-C1B497F03DDE}" type="presOf" srcId="{0899B3AE-F322-43BB-BD45-CC8AD8A173A8}" destId="{5B9ECC26-58EC-40AD-BCCC-55840899F8EC}" srcOrd="0" destOrd="0" presId="urn:microsoft.com/office/officeart/2009/3/layout/HorizontalOrganizationChart"/>
    <dgm:cxn modelId="{25C9E6F4-E742-40CE-B7EB-0B55E3F00C90}" srcId="{F1629B2B-6582-4B02-8720-ED872ACB8D29}" destId="{F90A9AB5-A33C-49C3-BEEB-851C7EF44ED4}" srcOrd="0" destOrd="0" parTransId="{70EEE494-4C2B-4177-8119-9F3370AA1DF9}" sibTransId="{5E2CB728-5845-4964-B844-B5246E96E9B8}"/>
    <dgm:cxn modelId="{9214DC0C-0051-4EA8-8555-99B8775B0A2B}" type="presOf" srcId="{2E79EF28-ECCC-44C7-8B69-445168C5529E}" destId="{AF93D5DA-8399-4D31-B068-14FB7C551C7E}" srcOrd="1" destOrd="0" presId="urn:microsoft.com/office/officeart/2009/3/layout/HorizontalOrganizationChart"/>
    <dgm:cxn modelId="{AA2A5DFE-7AFD-4B78-A0DF-D8593ED7154E}" type="presOf" srcId="{F90A9AB5-A33C-49C3-BEEB-851C7EF44ED4}" destId="{29ABB115-985D-49DF-8DA5-2902BEB4E1DA}" srcOrd="1" destOrd="0" presId="urn:microsoft.com/office/officeart/2009/3/layout/HorizontalOrganizationChart"/>
    <dgm:cxn modelId="{DC119122-64B4-473E-A622-598D1C4F42D3}" type="presOf" srcId="{F90A9AB5-A33C-49C3-BEEB-851C7EF44ED4}" destId="{BCAD58F5-DAC5-4878-A47B-AD73B35C2D2C}" srcOrd="0" destOrd="0" presId="urn:microsoft.com/office/officeart/2009/3/layout/HorizontalOrganizationChart"/>
    <dgm:cxn modelId="{C11EE0E2-A0A2-4AAD-A7E8-12F41AC0DA19}" type="presOf" srcId="{5403EFB9-2B8E-4E39-9344-82DA9D8C2168}" destId="{7F317CFA-7443-48D8-8459-E9B2FAB1040D}" srcOrd="0" destOrd="0" presId="urn:microsoft.com/office/officeart/2009/3/layout/HorizontalOrganizationChart"/>
    <dgm:cxn modelId="{79E6CC77-CEA0-4E16-ADF8-59685D09E731}" type="presOf" srcId="{81679891-C353-451B-B92D-6188D6BB8E51}" destId="{2EDAFFC6-E364-4D9A-B24A-1B9EE7207C76}" srcOrd="0" destOrd="0" presId="urn:microsoft.com/office/officeart/2009/3/layout/HorizontalOrganizationChart"/>
    <dgm:cxn modelId="{60A81029-2FEC-4525-98C6-8022134058A1}" srcId="{F90A9AB5-A33C-49C3-BEEB-851C7EF44ED4}" destId="{0899B3AE-F322-43BB-BD45-CC8AD8A173A8}" srcOrd="0" destOrd="0" parTransId="{23DC35E3-7B4A-4CEC-BDE6-D54ED0D9DE2A}" sibTransId="{493350BF-32D1-4FB5-A637-DCC2EFD9AF6F}"/>
    <dgm:cxn modelId="{236ADD4C-A522-485F-AD23-F0247AD8D21B}" type="presOf" srcId="{78E7DB27-871A-4625-9F6B-6380C18F9CAC}" destId="{A9188803-E5CB-46AA-9674-A785AE6DD85D}" srcOrd="1" destOrd="0" presId="urn:microsoft.com/office/officeart/2009/3/layout/HorizontalOrganizationChart"/>
    <dgm:cxn modelId="{B1E5F185-B4B0-4FAD-880F-F365CE50F8EE}" type="presParOf" srcId="{D9DB0BF6-B7EB-46A0-B87B-620883D35B95}" destId="{FF261355-28E9-4351-8AFE-00B3FD39F5AF}" srcOrd="0" destOrd="0" presId="urn:microsoft.com/office/officeart/2009/3/layout/HorizontalOrganizationChart"/>
    <dgm:cxn modelId="{0FD9E196-1E98-4AAD-A081-8131332B0A6A}" type="presParOf" srcId="{FF261355-28E9-4351-8AFE-00B3FD39F5AF}" destId="{2DB5B4F3-8D04-4D34-8CFD-1B592EC65E52}" srcOrd="0" destOrd="0" presId="urn:microsoft.com/office/officeart/2009/3/layout/HorizontalOrganizationChart"/>
    <dgm:cxn modelId="{C9229AE8-200E-4598-9C46-F0073C0F1775}" type="presParOf" srcId="{2DB5B4F3-8D04-4D34-8CFD-1B592EC65E52}" destId="{BCAD58F5-DAC5-4878-A47B-AD73B35C2D2C}" srcOrd="0" destOrd="0" presId="urn:microsoft.com/office/officeart/2009/3/layout/HorizontalOrganizationChart"/>
    <dgm:cxn modelId="{54461723-E167-4412-B9D8-8B72B412B5DF}" type="presParOf" srcId="{2DB5B4F3-8D04-4D34-8CFD-1B592EC65E52}" destId="{29ABB115-985D-49DF-8DA5-2902BEB4E1DA}" srcOrd="1" destOrd="0" presId="urn:microsoft.com/office/officeart/2009/3/layout/HorizontalOrganizationChart"/>
    <dgm:cxn modelId="{DA95D3E3-CCF3-4A46-A903-0FB201C03A71}" type="presParOf" srcId="{FF261355-28E9-4351-8AFE-00B3FD39F5AF}" destId="{3B75A926-2C18-4A52-A500-40022937D334}" srcOrd="1" destOrd="0" presId="urn:microsoft.com/office/officeart/2009/3/layout/HorizontalOrganizationChart"/>
    <dgm:cxn modelId="{9285C18D-60C1-4ED9-8DBC-68F48267AEF1}" type="presParOf" srcId="{3B75A926-2C18-4A52-A500-40022937D334}" destId="{7F317CFA-7443-48D8-8459-E9B2FAB1040D}" srcOrd="0" destOrd="0" presId="urn:microsoft.com/office/officeart/2009/3/layout/HorizontalOrganizationChart"/>
    <dgm:cxn modelId="{3F387975-8A14-472F-A5CB-F54C27967863}" type="presParOf" srcId="{3B75A926-2C18-4A52-A500-40022937D334}" destId="{DC37306E-10D4-4876-9989-EF2E07548EEA}" srcOrd="1" destOrd="0" presId="urn:microsoft.com/office/officeart/2009/3/layout/HorizontalOrganizationChart"/>
    <dgm:cxn modelId="{0A91588D-2968-4D3A-A474-1773B55A2DEF}" type="presParOf" srcId="{DC37306E-10D4-4876-9989-EF2E07548EEA}" destId="{BCB29D3A-64C2-40A0-9BAD-4576C69649DB}" srcOrd="0" destOrd="0" presId="urn:microsoft.com/office/officeart/2009/3/layout/HorizontalOrganizationChart"/>
    <dgm:cxn modelId="{A35E5616-40BF-4296-AE7F-D38F34A7E705}" type="presParOf" srcId="{BCB29D3A-64C2-40A0-9BAD-4576C69649DB}" destId="{D7448FB0-D67E-4285-AA6C-27111B918B6C}" srcOrd="0" destOrd="0" presId="urn:microsoft.com/office/officeart/2009/3/layout/HorizontalOrganizationChart"/>
    <dgm:cxn modelId="{690348DA-7105-4E8C-BD64-A87DD9907512}" type="presParOf" srcId="{BCB29D3A-64C2-40A0-9BAD-4576C69649DB}" destId="{04478E7B-2ECE-4770-A357-84367252A5F0}" srcOrd="1" destOrd="0" presId="urn:microsoft.com/office/officeart/2009/3/layout/HorizontalOrganizationChart"/>
    <dgm:cxn modelId="{9C38983B-ACC2-484C-A009-FC63065C5283}" type="presParOf" srcId="{DC37306E-10D4-4876-9989-EF2E07548EEA}" destId="{C5B5F132-3183-4212-AA2B-785BB37C0562}" srcOrd="1" destOrd="0" presId="urn:microsoft.com/office/officeart/2009/3/layout/HorizontalOrganizationChart"/>
    <dgm:cxn modelId="{248CCDCC-A1F2-45AB-96E3-C6FAA8E04298}" type="presParOf" srcId="{DC37306E-10D4-4876-9989-EF2E07548EEA}" destId="{E728963A-8D49-4FB1-97D6-92D698F64BF5}" srcOrd="2" destOrd="0" presId="urn:microsoft.com/office/officeart/2009/3/layout/HorizontalOrganizationChart"/>
    <dgm:cxn modelId="{9AA71DF0-BC1A-4F30-A7EE-70501F7AE11B}" type="presParOf" srcId="{3B75A926-2C18-4A52-A500-40022937D334}" destId="{4400FCF6-6FF0-4E14-8408-228B869D865F}" srcOrd="2" destOrd="0" presId="urn:microsoft.com/office/officeart/2009/3/layout/HorizontalOrganizationChart"/>
    <dgm:cxn modelId="{5B33D533-DD68-404E-94A3-9532ED2662C1}" type="presParOf" srcId="{3B75A926-2C18-4A52-A500-40022937D334}" destId="{14420386-3CA6-4797-805E-A94AF1AB6076}" srcOrd="3" destOrd="0" presId="urn:microsoft.com/office/officeart/2009/3/layout/HorizontalOrganizationChart"/>
    <dgm:cxn modelId="{10854B3D-2395-4036-AAEF-D61361BDEE5C}" type="presParOf" srcId="{14420386-3CA6-4797-805E-A94AF1AB6076}" destId="{983F1B1B-431A-47EF-B5A4-B5CF2754D3C9}" srcOrd="0" destOrd="0" presId="urn:microsoft.com/office/officeart/2009/3/layout/HorizontalOrganizationChart"/>
    <dgm:cxn modelId="{77F007CA-A248-4F2F-A91D-ECB0F6FC1112}" type="presParOf" srcId="{983F1B1B-431A-47EF-B5A4-B5CF2754D3C9}" destId="{682F14A0-7DC7-430E-A20F-C22ABE21B3F9}" srcOrd="0" destOrd="0" presId="urn:microsoft.com/office/officeart/2009/3/layout/HorizontalOrganizationChart"/>
    <dgm:cxn modelId="{93A643D6-5B00-46F3-A227-8AF4B0AA1B21}" type="presParOf" srcId="{983F1B1B-431A-47EF-B5A4-B5CF2754D3C9}" destId="{A9188803-E5CB-46AA-9674-A785AE6DD85D}" srcOrd="1" destOrd="0" presId="urn:microsoft.com/office/officeart/2009/3/layout/HorizontalOrganizationChart"/>
    <dgm:cxn modelId="{304FC01E-7662-45A3-9151-1DA4E223C944}" type="presParOf" srcId="{14420386-3CA6-4797-805E-A94AF1AB6076}" destId="{DD80ADA3-FB09-4412-9400-0D7783D4444F}" srcOrd="1" destOrd="0" presId="urn:microsoft.com/office/officeart/2009/3/layout/HorizontalOrganizationChart"/>
    <dgm:cxn modelId="{76E696FB-3C79-4715-A2F1-498FD90F6A27}" type="presParOf" srcId="{14420386-3CA6-4797-805E-A94AF1AB6076}" destId="{390E2F6D-CFD0-4DC3-BEC1-D084AC940529}" srcOrd="2" destOrd="0" presId="urn:microsoft.com/office/officeart/2009/3/layout/HorizontalOrganizationChart"/>
    <dgm:cxn modelId="{8DB8968E-EE9B-4D3E-8A48-9F396329BEDD}" type="presParOf" srcId="{3B75A926-2C18-4A52-A500-40022937D334}" destId="{2EDAFFC6-E364-4D9A-B24A-1B9EE7207C76}" srcOrd="4" destOrd="0" presId="urn:microsoft.com/office/officeart/2009/3/layout/HorizontalOrganizationChart"/>
    <dgm:cxn modelId="{399BF701-C29F-4815-A338-C7C9A6E7B93C}" type="presParOf" srcId="{3B75A926-2C18-4A52-A500-40022937D334}" destId="{686DCA2E-02DC-4FA0-9C1C-877B4CFAA308}" srcOrd="5" destOrd="0" presId="urn:microsoft.com/office/officeart/2009/3/layout/HorizontalOrganizationChart"/>
    <dgm:cxn modelId="{9FC18C48-1518-48E7-A02D-4905A940A175}" type="presParOf" srcId="{686DCA2E-02DC-4FA0-9C1C-877B4CFAA308}" destId="{D1F2833D-93F2-4A1B-BE42-5D07C56AA31B}" srcOrd="0" destOrd="0" presId="urn:microsoft.com/office/officeart/2009/3/layout/HorizontalOrganizationChart"/>
    <dgm:cxn modelId="{F2F8C5F6-976A-4FBA-B90D-18BF176C76D0}" type="presParOf" srcId="{D1F2833D-93F2-4A1B-BE42-5D07C56AA31B}" destId="{23EA6BD4-8D57-4F5E-BD8F-09D58B460F3D}" srcOrd="0" destOrd="0" presId="urn:microsoft.com/office/officeart/2009/3/layout/HorizontalOrganizationChart"/>
    <dgm:cxn modelId="{19D7B132-11D0-4000-A3E2-5A25C8D1E44D}" type="presParOf" srcId="{D1F2833D-93F2-4A1B-BE42-5D07C56AA31B}" destId="{AF93D5DA-8399-4D31-B068-14FB7C551C7E}" srcOrd="1" destOrd="0" presId="urn:microsoft.com/office/officeart/2009/3/layout/HorizontalOrganizationChart"/>
    <dgm:cxn modelId="{FAD854AA-4FD9-4C3B-B32D-639573C7E83B}" type="presParOf" srcId="{686DCA2E-02DC-4FA0-9C1C-877B4CFAA308}" destId="{102009EF-7BF3-48C3-9DC3-6DD5986075FC}" srcOrd="1" destOrd="0" presId="urn:microsoft.com/office/officeart/2009/3/layout/HorizontalOrganizationChart"/>
    <dgm:cxn modelId="{E94E0C8C-4928-42FD-B3EC-CEA6C0B5EEBC}" type="presParOf" srcId="{686DCA2E-02DC-4FA0-9C1C-877B4CFAA308}" destId="{2C98BCBC-CB3A-4D10-AF17-391DE2856155}" srcOrd="2" destOrd="0" presId="urn:microsoft.com/office/officeart/2009/3/layout/HorizontalOrganizationChart"/>
    <dgm:cxn modelId="{7FD2AB9C-4BC6-47E4-A56E-64CEB16E9489}" type="presParOf" srcId="{FF261355-28E9-4351-8AFE-00B3FD39F5AF}" destId="{ED03C99A-4314-45E9-8C30-27BCD38066F8}" srcOrd="2" destOrd="0" presId="urn:microsoft.com/office/officeart/2009/3/layout/HorizontalOrganizationChart"/>
    <dgm:cxn modelId="{7C3D66C4-A51F-4001-9A1C-F775E1786EB9}" type="presParOf" srcId="{ED03C99A-4314-45E9-8C30-27BCD38066F8}" destId="{FD19CDBF-187B-4369-B086-38C42AC8A6FE}" srcOrd="0" destOrd="0" presId="urn:microsoft.com/office/officeart/2009/3/layout/HorizontalOrganizationChart"/>
    <dgm:cxn modelId="{9024C239-7327-48C0-A837-8F4CCFD47387}" type="presParOf" srcId="{ED03C99A-4314-45E9-8C30-27BCD38066F8}" destId="{1CF05742-F807-42F4-9AAF-D047262C81BA}" srcOrd="1" destOrd="0" presId="urn:microsoft.com/office/officeart/2009/3/layout/HorizontalOrganizationChart"/>
    <dgm:cxn modelId="{63F5C914-3F93-461E-BE8A-FAF35533348A}" type="presParOf" srcId="{1CF05742-F807-42F4-9AAF-D047262C81BA}" destId="{9136137F-07E4-44BB-B128-12CC1AA19CEE}" srcOrd="0" destOrd="0" presId="urn:microsoft.com/office/officeart/2009/3/layout/HorizontalOrganizationChart"/>
    <dgm:cxn modelId="{F3F9065E-7843-4B16-96AD-CF111C780360}" type="presParOf" srcId="{9136137F-07E4-44BB-B128-12CC1AA19CEE}" destId="{5B9ECC26-58EC-40AD-BCCC-55840899F8EC}" srcOrd="0" destOrd="0" presId="urn:microsoft.com/office/officeart/2009/3/layout/HorizontalOrganizationChart"/>
    <dgm:cxn modelId="{EC6DCA17-0B53-43EF-9602-404B50E5FA29}" type="presParOf" srcId="{9136137F-07E4-44BB-B128-12CC1AA19CEE}" destId="{B52C14B0-99AA-4340-AA38-3A2B38EC27B9}" srcOrd="1" destOrd="0" presId="urn:microsoft.com/office/officeart/2009/3/layout/HorizontalOrganizationChart"/>
    <dgm:cxn modelId="{C73399E6-72A2-41CD-8E4C-C393C25BDB6A}" type="presParOf" srcId="{1CF05742-F807-42F4-9AAF-D047262C81BA}" destId="{DDAE9C89-C49F-432D-8F7F-6A43EB75A657}" srcOrd="1" destOrd="0" presId="urn:microsoft.com/office/officeart/2009/3/layout/HorizontalOrganizationChart"/>
    <dgm:cxn modelId="{319A6E00-1213-47BA-A58A-1AB50DD96DC9}" type="presParOf" srcId="{1CF05742-F807-42F4-9AAF-D047262C81BA}" destId="{7143B0DC-E6FB-411C-A361-793D2CE86FF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0.55912</cdr:x>
      <cdr:y>0.15789</cdr:y>
    </cdr:from>
    <cdr:to>
      <cdr:x>0.60637</cdr:x>
      <cdr:y>0.21053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2568" y="432048"/>
          <a:ext cx="432048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0.64574</cdr:x>
      <cdr:y>0.15688</cdr:y>
    </cdr:from>
    <cdr:to>
      <cdr:x>0.73438</cdr:x>
      <cdr:y>0.29265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95776" y="703001"/>
          <a:ext cx="919122" cy="60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100 000,0</a:t>
          </a:r>
          <a:endParaRPr lang="ru-RU" dirty="0"/>
        </a:p>
      </cdr:txBody>
    </cdr:sp>
  </cdr:relSizeAnchor>
  <cdr:relSizeAnchor xmlns:cdr="http://schemas.openxmlformats.org/drawingml/2006/chartDrawing">
    <cdr:from>
      <cdr:x>0.58274</cdr:x>
      <cdr:y>0.22116</cdr:y>
    </cdr:from>
    <cdr:to>
      <cdr:x>0.70874</cdr:x>
      <cdr:y>0.36842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42520" y="991033"/>
          <a:ext cx="1306513" cy="659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398 900,0</a:t>
          </a:r>
          <a:endParaRPr lang="ru-RU" dirty="0"/>
        </a:p>
      </cdr:txBody>
    </cdr:sp>
  </cdr:relSizeAnchor>
  <cdr:relSizeAnchor xmlns:cdr="http://schemas.openxmlformats.org/drawingml/2006/chartDrawing">
    <cdr:from>
      <cdr:x>0.4375</cdr:x>
      <cdr:y>0.36578</cdr:y>
    </cdr:from>
    <cdr:to>
      <cdr:x>0.51389</cdr:x>
      <cdr:y>0.47826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536503" y="1639105"/>
          <a:ext cx="792089" cy="504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593 900,0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0.51974</cdr:x>
      <cdr:y>0.3015</cdr:y>
    </cdr:from>
    <cdr:to>
      <cdr:x>0.625</cdr:x>
      <cdr:y>0.43387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89263" y="1351073"/>
          <a:ext cx="1091457" cy="593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608 900,0</a:t>
          </a:r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251520" y="-1556792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174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7" y="0"/>
            <a:ext cx="2945184" cy="496174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6FD41A5A-9C66-4FA9-B23D-ED1C7AFC13CE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3" y="4716027"/>
            <a:ext cx="5439089" cy="4467146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467"/>
            <a:ext cx="2945184" cy="496173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7" y="9430467"/>
            <a:ext cx="2945184" cy="496173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AA14F319-734B-45F4-87A3-97437DFD7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93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69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78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46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1416" indent="-28516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0639" indent="-22812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6893" indent="-22812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3149" indent="-228128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09404" indent="-22812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65661" indent="-22812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1916" indent="-22812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78170" indent="-22812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0A8043-7FBC-4D60-9464-693E57E0321A}" type="slidenum">
              <a:rPr lang="ru-RU" sz="1200">
                <a:solidFill>
                  <a:srgbClr val="000000"/>
                </a:solidFill>
              </a:rPr>
              <a:pPr eaLnBrk="1" hangingPunct="1"/>
              <a:t>8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1456" indent="-2851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0702" indent="-22814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6981" indent="-22814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3261" indent="-228141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09542" indent="-22814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65822" indent="-22814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2103" indent="-22814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78382" indent="-228141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6406017-044D-4A4A-B875-546BDC43A65C}" type="slidenum">
              <a:rPr lang="ru-RU" sz="1200"/>
              <a:pPr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FB94-5F3E-41DA-BF3B-2F05403686B3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56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F319-734B-45F4-87A3-97437DFD74B7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6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jpeg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jpeg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5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jpeg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jpeg"/><Relationship Id="rId4" Type="http://schemas.openxmlformats.org/officeDocument/2006/relationships/image" Target="../media/image1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jpeg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jpe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jpeg"/><Relationship Id="rId4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jpeg"/><Relationship Id="rId4" Type="http://schemas.openxmlformats.org/officeDocument/2006/relationships/image" Target="../media/image1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jpeg"/><Relationship Id="rId4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jpeg"/><Relationship Id="rId4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jpeg"/><Relationship Id="rId4" Type="http://schemas.openxmlformats.org/officeDocument/2006/relationships/image" Target="../media/image1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16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jpeg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0.jpeg"/><Relationship Id="rId4" Type="http://schemas.openxmlformats.org/officeDocument/2006/relationships/image" Target="../media/image1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1.jpeg"/><Relationship Id="rId4" Type="http://schemas.openxmlformats.org/officeDocument/2006/relationships/image" Target="../media/image1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2.jpe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3.png"/><Relationship Id="rId4" Type="http://schemas.openxmlformats.org/officeDocument/2006/relationships/image" Target="../media/image1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4.jpeg"/><Relationship Id="rId4" Type="http://schemas.openxmlformats.org/officeDocument/2006/relationships/image" Target="../media/image1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23.xls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6.jpeg"/><Relationship Id="rId4" Type="http://schemas.openxmlformats.org/officeDocument/2006/relationships/image" Target="../media/image1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7.jpg"/><Relationship Id="rId4" Type="http://schemas.openxmlformats.org/officeDocument/2006/relationships/image" Target="../media/image1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8.jpeg"/><Relationship Id="rId4" Type="http://schemas.openxmlformats.org/officeDocument/2006/relationships/image" Target="../media/image1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9.jpeg"/><Relationship Id="rId4" Type="http://schemas.openxmlformats.org/officeDocument/2006/relationships/image" Target="../media/image1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0.jpeg"/><Relationship Id="rId4" Type="http://schemas.openxmlformats.org/officeDocument/2006/relationships/image" Target="../media/image12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кументы\Копия 2015-значение-творческий-ретро-дневник-катушка-с-отрывными-листами-ноутбук-пустой-этюдник-эскизы-граффити-книга-блокн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4" y="67833"/>
            <a:ext cx="9266256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724342">
            <a:off x="2442611" y="2969919"/>
            <a:ext cx="46143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БЮДЖЕТ ДЛЯ   ГРАЖ</a:t>
            </a:r>
            <a:endParaRPr lang="ru-RU" altLang="ru-RU" sz="2400" b="1" dirty="0" smtClean="0">
              <a:solidFill>
                <a:srgbClr val="475A8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1600" b="1" dirty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 проекту Решения Совета </a:t>
            </a:r>
            <a:r>
              <a:rPr lang="ru-RU" altLang="ru-RU" sz="1600" b="1" dirty="0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народны депутатов </a:t>
            </a:r>
            <a:r>
              <a:rPr lang="ru-RU" altLang="ru-RU" sz="1600" b="1" dirty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муниципального </a:t>
            </a:r>
            <a:r>
              <a:rPr lang="ru-RU" altLang="ru-RU" sz="1600" b="1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образован      «Город Майкоп» </a:t>
            </a:r>
            <a:r>
              <a:rPr lang="ru-RU" altLang="ru-RU" sz="1600" b="1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altLang="ru-RU" sz="1600" b="1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«О  </a:t>
            </a:r>
            <a:r>
              <a:rPr lang="ru-RU" altLang="ru-RU" sz="1600" b="1" dirty="0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бюджете </a:t>
            </a:r>
            <a:r>
              <a:rPr lang="ru-RU" altLang="ru-RU" sz="1600" b="1" dirty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муниципального </a:t>
            </a:r>
            <a:r>
              <a:rPr lang="ru-RU" altLang="ru-RU" sz="1600" b="1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образования </a:t>
            </a:r>
            <a:r>
              <a:rPr lang="ru-RU" altLang="ru-RU" sz="1600" b="1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«Город Майкоп»</a:t>
            </a:r>
            <a:endParaRPr lang="ru-RU" altLang="ru-RU" sz="1600" b="1" dirty="0" smtClean="0">
              <a:solidFill>
                <a:srgbClr val="475A8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2018 год и на плановый период 2019 и </a:t>
            </a:r>
            <a:r>
              <a:rPr lang="ru-RU" altLang="ru-RU" sz="1600" b="1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2020 </a:t>
            </a:r>
            <a:r>
              <a:rPr lang="ru-RU" altLang="ru-RU" sz="1600" b="1" smtClean="0">
                <a:solidFill>
                  <a:srgbClr val="475A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годов»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 rot="703429">
            <a:off x="4048006" y="1254987"/>
            <a:ext cx="492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Финансовое у         ение администрации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          </a:t>
            </a:r>
            <a:r>
              <a:rPr lang="ru-RU" sz="1600" err="1" smtClean="0">
                <a:latin typeface="Times New Roman" pitchFamily="18" charset="0"/>
                <a:cs typeface="Times New Roman" pitchFamily="18" charset="0"/>
              </a:rPr>
              <a:t>вания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«Город Майкоп»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95279"/>
              </p:ext>
            </p:extLst>
          </p:nvPr>
        </p:nvGraphicFramePr>
        <p:xfrm>
          <a:off x="683568" y="908720"/>
          <a:ext cx="8280399" cy="5414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542"/>
                <a:gridCol w="798914"/>
                <a:gridCol w="1189768"/>
                <a:gridCol w="994341"/>
                <a:gridCol w="981910"/>
                <a:gridCol w="1009924"/>
              </a:tblGrid>
              <a:tr h="4132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    (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543 425,1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569272,0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595605,0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625981,0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660410,0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   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543 425,1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569272,0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625981,0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660410,0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 работы, услуги ):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28 734,2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24797,0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22181,0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23191,0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37528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в РФ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28 734,2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403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248 901,4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263669,0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284545,0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302938,0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взимаемый в связи с применением УСН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146 463,4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156865,0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209027,0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вмененный доход  для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99 377,1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 налог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1 351,5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 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применением патентной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1 709,4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имущество: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187 255,0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189176,0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188553,0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193036,0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197814,0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 на имущество физических лиц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23 106,5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26754,0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налог на имущество организаций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80 651,1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земельный 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83 497,4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73586,0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37528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 за пользование природными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2 657,2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37528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налог на добычу общераспространенных  полезных  ископаемых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2 657,2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228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 пошлина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25 892,8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28130,0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310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налогам и сборам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  <a:tr h="29630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  налоговые 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1 036 868,8</a:t>
                      </a: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1076865,0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1112400,0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1166667,0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1227194,0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2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15529"/>
              </p:ext>
            </p:extLst>
          </p:nvPr>
        </p:nvGraphicFramePr>
        <p:xfrm>
          <a:off x="1324129" y="22206"/>
          <a:ext cx="7345065" cy="742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5065"/>
              </a:tblGrid>
              <a:tr h="742498">
                <a:tc>
                  <a:txBody>
                    <a:bodyPr/>
                    <a:lstStyle/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Объем и структура налоговых доходов бюджета </a:t>
                      </a:r>
                    </a:p>
                    <a:p>
                      <a:pPr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600" b="1" kern="120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образования «Город Майкоп» 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1" marB="0" anchor="b">
                    <a:noFill/>
                  </a:tcPr>
                </a:tc>
              </a:tr>
            </a:tbl>
          </a:graphicData>
        </a:graphic>
      </p:graphicFrame>
      <p:sp>
        <p:nvSpPr>
          <p:cNvPr id="49262" name="TextBox 5"/>
          <p:cNvSpPr txBox="1">
            <a:spLocks noChangeArrowheads="1"/>
          </p:cNvSpPr>
          <p:nvPr/>
        </p:nvSpPr>
        <p:spPr bwMode="auto">
          <a:xfrm rot="10800000" flipV="1">
            <a:off x="7956376" y="569625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5694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7"/>
          <p:cNvSpPr>
            <a:spLocks noChangeArrowheads="1"/>
          </p:cNvSpPr>
          <p:nvPr/>
        </p:nvSpPr>
        <p:spPr bwMode="auto">
          <a:xfrm>
            <a:off x="2988843" y="3284538"/>
            <a:ext cx="792162" cy="3603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17" name="Rectangle 33"/>
          <p:cNvSpPr>
            <a:spLocks noChangeArrowheads="1"/>
          </p:cNvSpPr>
          <p:nvPr/>
        </p:nvSpPr>
        <p:spPr bwMode="auto">
          <a:xfrm>
            <a:off x="107950" y="260350"/>
            <a:ext cx="8666163" cy="877888"/>
          </a:xfrm>
          <a:prstGeom prst="rect">
            <a:avLst/>
          </a:prstGeom>
          <a:noFill/>
          <a:ln>
            <a:noFill/>
          </a:ln>
        </p:spPr>
        <p:txBody>
          <a:bodyPr lIns="18000" tIns="18000" rIns="18000" bIns="18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Крупнейшие налогоплательщики в муниципальном </a:t>
            </a:r>
            <a:r>
              <a:rPr lang="ru-RU" sz="1600" b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образовании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«Город Майкоп»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596188" y="1468438"/>
            <a:ext cx="1562100" cy="114141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endParaRPr kumimoji="1" lang="ru-RU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>
                      <a:lumMod val="200000"/>
                      <a:satMod val="200000"/>
                    </a:srgbClr>
                  </a:outerShdw>
                </a:cont>
                <a:cont type="tree" name="">
                  <a:effect ref="fillLine"/>
                  <a:outerShdw dist="38100" dir="2700000" algn="tl">
                    <a:srgbClr val="FFFFFF">
                      <a:lumMod val="60000"/>
                      <a:satMod val="60000"/>
                    </a:srgbClr>
                  </a:outerShdw>
                </a:cont>
                <a:effect ref="fillLine"/>
              </a:effectDag>
              <a:latin typeface="Times New Roman" pitchFamily="18" charset="0"/>
              <a:cs typeface="Arial" charset="0"/>
            </a:endParaRPr>
          </a:p>
        </p:txBody>
      </p:sp>
      <p:pic>
        <p:nvPicPr>
          <p:cNvPr id="32866" name="Picture 98" descr="http://n-auditor.com.ua/media/k2/items/cache/d7d7ddfd6a1838223f217ebac92a757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45" y="2472518"/>
            <a:ext cx="3147924" cy="26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6124" y="1468438"/>
            <a:ext cx="4827194" cy="43368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 МВД по Республике Адыгея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 ФГБОУ </a:t>
            </a:r>
            <a:r>
              <a:rPr lang="ru-RU" sz="1600" smtClean="0">
                <a:solidFill>
                  <a:srgbClr val="000000"/>
                </a:solidFill>
                <a:latin typeface="Times New Roman"/>
              </a:rPr>
              <a:t>ВО «АГУ»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ru-RU" sz="1600" smtClean="0">
                <a:solidFill>
                  <a:srgbClr val="000000"/>
                </a:solidFill>
                <a:latin typeface="Times New Roman"/>
              </a:rPr>
              <a:t>ФКУ «ЕРЦ МО РФ»</a:t>
            </a:r>
            <a:endParaRPr lang="ru-RU" sz="1600" dirty="0" smtClean="0">
              <a:solidFill>
                <a:srgbClr val="FF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</a:rPr>
              <a:t>      </a:t>
            </a:r>
            <a:r>
              <a:rPr lang="ru-RU" sz="1600" smtClean="0">
                <a:solidFill>
                  <a:schemeClr val="tx1"/>
                </a:solidFill>
                <a:latin typeface="Times New Roman"/>
              </a:rPr>
              <a:t>ООО «Картонтара»</a:t>
            </a:r>
            <a:endParaRPr lang="ru-RU" sz="1600" dirty="0" smtClean="0">
              <a:solidFill>
                <a:schemeClr val="tx1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      Учебная авиационная база (2 разряда,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город   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Майкоп)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ФГБОУ </a:t>
            </a:r>
            <a:r>
              <a:rPr lang="ru-RU" sz="1600" smtClean="0">
                <a:solidFill>
                  <a:srgbClr val="000000"/>
                </a:solidFill>
                <a:latin typeface="Times New Roman"/>
              </a:rPr>
              <a:t>ВО «МГТУ»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ГБУЗРА АРКБ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Отделение-Национальный банк по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Республике Адыгея Южного Главного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управления Центрального банка Российской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Федерации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Отдел  МВД России по городу Майкопу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Филиал Публичного акционерного общества 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энергетики и электрификации Кубани 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      Адыгейские электрические сети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954664" y="3272174"/>
            <a:ext cx="360362" cy="653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28863"/>
              </p:ext>
            </p:extLst>
          </p:nvPr>
        </p:nvGraphicFramePr>
        <p:xfrm>
          <a:off x="262418" y="692696"/>
          <a:ext cx="8680449" cy="60382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723"/>
                <a:gridCol w="946234"/>
                <a:gridCol w="1296144"/>
                <a:gridCol w="973214"/>
                <a:gridCol w="1058465"/>
                <a:gridCol w="103166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     (уточнен. бюджет)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8" marB="0" anchor="b">
                    <a:solidFill>
                      <a:schemeClr val="accent5"/>
                    </a:solidFill>
                  </a:tcPr>
                </a:tc>
              </a:tr>
              <a:tr h="435352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 имущества, находящегося в государственной и муниципальной  собственности: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73 161,2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86661,5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53247,0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53247,0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53247,0</a:t>
                      </a:r>
                    </a:p>
                  </a:txBody>
                  <a:tcPr marL="9525" marR="9525" marT="9528" marB="0" anchor="b"/>
                </a:tc>
              </a:tr>
              <a:tr h="5583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1 393,7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917367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 автономных учреждений, а также имущества государственных и муниципальных унитарных предприятий, в том числе казенных)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71 689,1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86535,1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52642,0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5583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доходы от перечисления части прибыли, остающейся после уплаты налогов и иных обязательных платежей  муниципальных унитарных предприятий, созданных городскими округами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6 906,9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6 906,9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375420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2 153,7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22965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 и нематериальных активов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55 953,6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66403,2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платежи и сборы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4 124,6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 ущерба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23 406,4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32159,4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21957,4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22028,4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21912,4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1 057,9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  <a:tr h="269373">
                <a:tc>
                  <a:txBody>
                    <a:bodyPr/>
                    <a:lstStyle/>
                    <a:p>
                      <a:pPr marL="0" lvl="0" indent="0" algn="l" fontAlgn="b">
                        <a:buFont typeface="+mj-lt"/>
                        <a:buNone/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Итого  неналоговые 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166 764,3</a:t>
                      </a: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192432,3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131329,8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110517,8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110357,8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8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00559"/>
              </p:ext>
            </p:extLst>
          </p:nvPr>
        </p:nvGraphicFramePr>
        <p:xfrm>
          <a:off x="35496" y="44623"/>
          <a:ext cx="9108504" cy="576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8504"/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Объем и структура неналоговых доходов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600" b="1" kern="1200" noProof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образования «Город Майкоп» </a:t>
                      </a:r>
                      <a:endParaRPr lang="ru-RU" sz="1600" b="1" kern="1200" noProof="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1" marB="0" anchor="b">
                    <a:noFill/>
                  </a:tcPr>
                </a:tc>
              </a:tr>
            </a:tbl>
          </a:graphicData>
        </a:graphic>
      </p:graphicFrame>
      <p:sp>
        <p:nvSpPr>
          <p:cNvPr id="50256" name="TextBox 5"/>
          <p:cNvSpPr txBox="1">
            <a:spLocks noChangeArrowheads="1"/>
          </p:cNvSpPr>
          <p:nvPr/>
        </p:nvSpPr>
        <p:spPr bwMode="auto">
          <a:xfrm>
            <a:off x="8101230" y="338862"/>
            <a:ext cx="830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789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176267"/>
              </p:ext>
            </p:extLst>
          </p:nvPr>
        </p:nvGraphicFramePr>
        <p:xfrm>
          <a:off x="467544" y="260648"/>
          <a:ext cx="813690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94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997029"/>
              </p:ext>
            </p:extLst>
          </p:nvPr>
        </p:nvGraphicFramePr>
        <p:xfrm>
          <a:off x="251520" y="303079"/>
          <a:ext cx="8712968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муниципального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8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00771"/>
              </p:ext>
            </p:extLst>
          </p:nvPr>
        </p:nvGraphicFramePr>
        <p:xfrm>
          <a:off x="251520" y="1052736"/>
          <a:ext cx="8712967" cy="54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4781"/>
                <a:gridCol w="1048258"/>
                <a:gridCol w="1048258"/>
                <a:gridCol w="1048258"/>
                <a:gridCol w="1048258"/>
                <a:gridCol w="1035154"/>
              </a:tblGrid>
              <a:tr h="10717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383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168870,6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187901,7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207594,6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247061,1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270664,7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2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41416,3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27939,3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27648,4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28350,1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0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316704,9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579152,4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304506,5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147607,5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149337,8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322308,5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161506,9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163983,5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17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1353328,0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1497182,4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1410252,1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1372410,8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1380075,0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106210,1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128737,6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132666,8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133656,2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137465,4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216552,4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243863,1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108185,1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115774,3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122276,2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14634,5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39174,7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39569,7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40894,0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8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массовой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18448,7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23111,0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0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долга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47675,2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2277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2471026,8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3059040,7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2462303,7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2328752,9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2400918,8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63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53014"/>
              </p:ext>
            </p:extLst>
          </p:nvPr>
        </p:nvGraphicFramePr>
        <p:xfrm>
          <a:off x="107504" y="188640"/>
          <a:ext cx="8712968" cy="39463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0788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(тыс.руб.)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3547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и муниципального образования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1266,2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64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муниципального образования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10588,3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11437,0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12022,9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12122,4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12524,0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354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органов власти субъектов РФ, местных администраций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55668,9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60219,2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64134,1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64748,0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67228,2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93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17663,3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17409,1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18335,5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18498,6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19150,2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83761,5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97570,3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98271,9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146348,6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166365,1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168870,6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187901,7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207594,6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247061,1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270664,7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41186"/>
              </p:ext>
            </p:extLst>
          </p:nvPr>
        </p:nvGraphicFramePr>
        <p:xfrm>
          <a:off x="107504" y="4365104"/>
          <a:ext cx="8712967" cy="2001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7"/>
                <a:gridCol w="864096"/>
                <a:gridCol w="864096"/>
                <a:gridCol w="864096"/>
              </a:tblGrid>
              <a:tr h="440728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9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679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27461,7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27648,4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28350,1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480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41416,3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27939,3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27461,7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27648,4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28350,1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6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78920"/>
              </p:ext>
            </p:extLst>
          </p:nvPr>
        </p:nvGraphicFramePr>
        <p:xfrm>
          <a:off x="107504" y="188640"/>
          <a:ext cx="8712968" cy="31417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07882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11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21835,4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75906,9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23998,0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23974,2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266945,3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476632,4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259505,2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100827,6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102026,3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16377,8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18839,3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17814,2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316704,9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579152,4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304506,5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147607,5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149337,8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40682"/>
              </p:ext>
            </p:extLst>
          </p:nvPr>
        </p:nvGraphicFramePr>
        <p:xfrm>
          <a:off x="107504" y="3573016"/>
          <a:ext cx="8712968" cy="252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07882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 – коммунальное  хозяйство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6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11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37627,1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104550,8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211670,5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100502,6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99035,2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44903,3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48503,3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47607,7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78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204078,6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322308,5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161816,8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161506,9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163983,5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12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62337"/>
              </p:ext>
            </p:extLst>
          </p:nvPr>
        </p:nvGraphicFramePr>
        <p:xfrm>
          <a:off x="107504" y="188640"/>
          <a:ext cx="8712968" cy="267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287506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5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1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581946,7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619686,2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599760,6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600254,5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601599,8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4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716988,0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694742,9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656679,5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617107,5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618284,9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897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127094,9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100276,6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101016,5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104423,6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62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10852,5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11022,6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40676,4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42790,5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43179,8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44744,1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1353328,0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1497182,4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1410252,1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1372410,8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1380075,0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43900"/>
              </p:ext>
            </p:extLst>
          </p:nvPr>
        </p:nvGraphicFramePr>
        <p:xfrm>
          <a:off x="107504" y="2852936"/>
          <a:ext cx="8712969" cy="1732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7"/>
                <a:gridCol w="864096"/>
                <a:gridCol w="792088"/>
                <a:gridCol w="864096"/>
                <a:gridCol w="864096"/>
                <a:gridCol w="864096"/>
              </a:tblGrid>
              <a:tr h="292344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6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95866,9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117550,3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120848,3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121730,7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125278,6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11187,3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12186,8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3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106210,1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128737,6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132666,8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133656,2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137465,4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12000"/>
              </p:ext>
            </p:extLst>
          </p:nvPr>
        </p:nvGraphicFramePr>
        <p:xfrm>
          <a:off x="107504" y="4653136"/>
          <a:ext cx="8712969" cy="2122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7"/>
                <a:gridCol w="864096"/>
                <a:gridCol w="792088"/>
                <a:gridCol w="864096"/>
                <a:gridCol w="864096"/>
                <a:gridCol w="864096"/>
              </a:tblGrid>
              <a:tr h="148327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065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9428,9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10235,6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11646,6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12512,7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48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88692,0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85420,6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6268,1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6360,9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117445,5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147016,5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89845,5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96626,0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102193,8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1152,5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3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216552,4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243863,1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108185,1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115774,3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122276,2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90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07683"/>
              </p:ext>
            </p:extLst>
          </p:nvPr>
        </p:nvGraphicFramePr>
        <p:xfrm>
          <a:off x="107505" y="188640"/>
          <a:ext cx="8712968" cy="22134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12556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3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091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32753,6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33111,2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34284,3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860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25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4068,8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4117,4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4301,1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4338,5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4489,7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25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16126,6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14634,5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39174,7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39569,7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40894,0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92622"/>
              </p:ext>
            </p:extLst>
          </p:nvPr>
        </p:nvGraphicFramePr>
        <p:xfrm>
          <a:off x="107504" y="2492896"/>
          <a:ext cx="8712968" cy="18779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16705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9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516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радиовещание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10425,4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15659,5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16124,1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109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7352,5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670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18448,7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21020,4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22970,2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23111,0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23642,1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52690"/>
              </p:ext>
            </p:extLst>
          </p:nvPr>
        </p:nvGraphicFramePr>
        <p:xfrm>
          <a:off x="107505" y="4581128"/>
          <a:ext cx="8712968" cy="14864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496"/>
                <a:gridCol w="864096"/>
                <a:gridCol w="792088"/>
                <a:gridCol w="864096"/>
                <a:gridCol w="864096"/>
                <a:gridCol w="864096"/>
              </a:tblGrid>
              <a:tr h="319451">
                <a:tc gridSpan="6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3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расходов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79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внутреннего государственного и муниципального долга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36300,8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47675,2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60407,0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94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29290,6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36300,8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47675,2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60407,0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84230,0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7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42695"/>
              </p:ext>
            </p:extLst>
          </p:nvPr>
        </p:nvGraphicFramePr>
        <p:xfrm>
          <a:off x="107504" y="496045"/>
          <a:ext cx="8856985" cy="6368090"/>
        </p:xfrm>
        <a:graphic>
          <a:graphicData uri="http://schemas.openxmlformats.org/drawingml/2006/table">
            <a:tbl>
              <a:tblPr/>
              <a:tblGrid>
                <a:gridCol w="1080121"/>
                <a:gridCol w="504056"/>
                <a:gridCol w="576064"/>
                <a:gridCol w="576064"/>
                <a:gridCol w="576064"/>
                <a:gridCol w="648072"/>
                <a:gridCol w="648071"/>
                <a:gridCol w="1656185"/>
                <a:gridCol w="504056"/>
                <a:gridCol w="504056"/>
                <a:gridCol w="576064"/>
                <a:gridCol w="504056"/>
                <a:gridCol w="504056"/>
              </a:tblGrid>
              <a:tr h="309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одиноко проживающие граждане или малоимущие семьи; приемные семьи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малоимущие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имеющие в своем составе 6 и более детей до 18 лет;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находящиеся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на неотложные нужды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на 2016 - 2019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утвержденной Постановлением Администрации МО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одиноко проживающие граждане или малоимущие семьи; приемные семьи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малоимущие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семьи, имеющие в своем составе 6 и более детей до 18 лет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на газификацию домовладений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на 2016 - 2019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утвержденной Постановлением Администрации МО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ица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отбывшие наказание, назначенное судом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лицам, отбывшим наказание, назначенное судом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ситуации, на 2016 - 2019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утвержденной Постановлением Администрации МО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203657"/>
            <a:ext cx="87129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Меры социальной поддержки  отдельных категорий </a:t>
            </a:r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граждан в муниципальном </a:t>
            </a:r>
            <a:r>
              <a:rPr lang="ru-RU" sz="13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образовании «Город Майкоп»</a:t>
            </a:r>
            <a:endParaRPr lang="ru-RU" sz="13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муниципального </a:t>
            </a:r>
            <a:r>
              <a:rPr lang="ru-RU" sz="1600" b="1" i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Майкоп»!</a:t>
            </a:r>
            <a:endParaRPr lang="ru-RU" sz="16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Эффективное,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Одной из ключевых задач  бюджетной политики муниципального образования является обеспечение прозрачности и открытости бюджетного процесса.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привлечения внимания граждан к участию в обсуждению вопросов формирования бюджета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его исполнения разработан аналитический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документ «Бюджет для граждан»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упрощенная версия основного финансового документа города  к  проекту Решения Совета народных депутатов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 «О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бюджете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2020 годов».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Прежде всего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«Бюджет для граждан»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предназначен для жителей не обладающих специальными знаниями в сфере бюджетного законодательства. Цель данного материала – донести до широкой аудитории жителей города информацию о бюджете в понятной для граждан форме: в виде схем, диаграмм, таблиц и доступного изложения основных мероприятий. Каждый житель нашего города может, не прибегая к анализу большого объема информации и цифр, быстро найти необходимые данные, узнать как пополняется местный бюджет, по каким направлениям идет его распределение.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 бюджете и бюджетном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процессе муниципального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«Город  Майкоп»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данном формате окажется для Вас интересной и полезной, как в повседневной, так и в профессиональной,  деятельности, а также повысит уровень общественного участия граждан в бюджетном процессе.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В настоящее время информация о всех стадиях бюджетного процесса, о плановых показателях бюджета муниципального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его исполнения  доступна  для всех заинтересованных пользователей и размещается на официальном сайте Администрации муниципального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«Интернет».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С уважением, В.Н. Орлов, руководитель Финансового управления </a:t>
            </a:r>
          </a:p>
          <a:p>
            <a:pPr marL="0" indent="0" algn="r"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  <a:r>
              <a:rPr lang="ru-RU" sz="1500" i="1" smtClean="0"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64577"/>
              </p:ext>
            </p:extLst>
          </p:nvPr>
        </p:nvGraphicFramePr>
        <p:xfrm>
          <a:off x="179512" y="116632"/>
          <a:ext cx="8784978" cy="6296582"/>
        </p:xfrm>
        <a:graphic>
          <a:graphicData uri="http://schemas.openxmlformats.org/drawingml/2006/table">
            <a:tbl>
              <a:tblPr/>
              <a:tblGrid>
                <a:gridCol w="1224136"/>
                <a:gridCol w="576064"/>
                <a:gridCol w="504056"/>
                <a:gridCol w="550862"/>
                <a:gridCol w="457250"/>
                <a:gridCol w="576064"/>
                <a:gridCol w="720080"/>
                <a:gridCol w="1512168"/>
                <a:gridCol w="504056"/>
                <a:gridCol w="504056"/>
                <a:gridCol w="576064"/>
                <a:gridCol w="504056"/>
                <a:gridCol w="576066"/>
              </a:tblGrid>
              <a:tr h="1715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частники Великой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Отечественной войны, бывшие несовершеннолетние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узники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фашистских лагерей, вдовы участников (инвалидов) ВОВ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Единовременная материальная помощь на улучшение социально-бытовых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условий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ситуации, на 2016 -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утвержденной Постановлением Администрации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многодетные семьи, имеющие в своем составе 6 и более детей до 18 лет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пособие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семье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ситуации, на 2016 -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утвержденной Постановлением Администрации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выплата на приобретение жилья молодым семьям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«Обеспечение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жильем молодых семей на 2015 -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годы"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ФЦП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"Жилище»,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жильем молодых семей на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2016-2019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24996,5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31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31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31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3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30704"/>
              </p:ext>
            </p:extLst>
          </p:nvPr>
        </p:nvGraphicFramePr>
        <p:xfrm>
          <a:off x="467544" y="332656"/>
          <a:ext cx="8568953" cy="6204264"/>
        </p:xfrm>
        <a:graphic>
          <a:graphicData uri="http://schemas.openxmlformats.org/drawingml/2006/table">
            <a:tbl>
              <a:tblPr/>
              <a:tblGrid>
                <a:gridCol w="1224136"/>
                <a:gridCol w="576064"/>
                <a:gridCol w="504056"/>
                <a:gridCol w="504056"/>
                <a:gridCol w="504056"/>
                <a:gridCol w="576064"/>
                <a:gridCol w="648072"/>
                <a:gridCol w="1368152"/>
                <a:gridCol w="504056"/>
                <a:gridCol w="504056"/>
                <a:gridCol w="504056"/>
                <a:gridCol w="576064"/>
                <a:gridCol w="576065"/>
              </a:tblGrid>
              <a:tr h="1565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алоимущие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многодетные семьи, имеющие в своем составе 6 и более детей до 18 лет; граждане, находящиеся в трудной жизненной ситуации; участники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(инвалиды)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ВОВ, бывшие несовершеннолетние узники фашистских лагерей, вдовы участников (инвалидов) ВОВ; лица, отбывавшие наказание, назначенное судом; граждане, не имеющие регистрации по месту жительства или месту пребывания в муниципальном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образовании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Майкоп";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одиноко проживающие пенсионеры, инвалиды или семьи, состоящие из нетрудоспособных членов, проживающие в неблагоустроенном жилье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банных услуг малоимущим или находящимся в трудной жизненной ситуации гражданам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«Адресная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помощь малоимущим гражданам и другим категориям граждан, находящимся в трудной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жизненной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ситуации, на 2016 -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годы»,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утвержденной Постановлением Администрации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13.11.2015 № 796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849,9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850,0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раждане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которым присвоено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звание</a:t>
                      </a:r>
                    </a:p>
                    <a:p>
                      <a:pPr algn="l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«Почетный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гражданин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Майкопа»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Ежемесячная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денежная выплата гражданам,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которым присвоено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звание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«Почетный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гражданин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Майкопа»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Совета народных депутатов муниципального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«О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положении о формах и порядке поощрений в муниципальном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образовании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20.03.2009 № 112-рс/296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502,4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492,9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511,6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594,2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617,9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4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87690"/>
              </p:ext>
            </p:extLst>
          </p:nvPr>
        </p:nvGraphicFramePr>
        <p:xfrm>
          <a:off x="107504" y="260648"/>
          <a:ext cx="8928990" cy="5102130"/>
        </p:xfrm>
        <a:graphic>
          <a:graphicData uri="http://schemas.openxmlformats.org/drawingml/2006/table">
            <a:tbl>
              <a:tblPr/>
              <a:tblGrid>
                <a:gridCol w="720080"/>
                <a:gridCol w="500372"/>
                <a:gridCol w="435732"/>
                <a:gridCol w="504056"/>
                <a:gridCol w="504056"/>
                <a:gridCol w="576064"/>
                <a:gridCol w="1008112"/>
                <a:gridCol w="2016224"/>
                <a:gridCol w="576064"/>
                <a:gridCol w="504056"/>
                <a:gridCol w="504056"/>
                <a:gridCol w="504056"/>
                <a:gridCol w="576062"/>
              </a:tblGrid>
              <a:tr h="1003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Категория получателей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поддержки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Правовое основание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расходов, тыс. руб.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 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проживающие в аварийном жилищном фонде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жилого помещения по договору социального найма или возмещение ущерба гражданам, понесенного ими в результате отчуждения принадлежащего им имущества, признанного аварийным и подлежащего сносу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«Переселение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 из жилых помещений, которые в установленном порядке признаны непригодными для проживания и ремонту и реконструкции не подлежат, из жилых помещений, признанных непригодными для проживания и расположенных в аварийных МКД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2018-2020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Малоимущие граждане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малоимущих гражданам жилых помещений по договорам социального найма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программа «Обеспечение малоимущих граждан жилыми помещениями по договорам социального найма в муниципальном образовании «Город Майкоп» на 2018-2020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1189,5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Специалисты села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Компенсационные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выплаты по оплате ЖКУ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Закон Республики Адыгея от 30 декабря 2004 г. № 276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предоставлении компенсаций на оплату жилья и коммунальных услуг отдельным категориям граждан в Республике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Адыгея»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села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Компенсационные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выплаты на оплату проезда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народных депутатов муниципального образования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«Город Майкоп»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23 января 2008 г. № 254-рс/1348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мерах социальной поддержки отдельных категорий работников муниципальных образовательных организаций, учреждений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4535" marR="4535" marT="4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49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Программно-целевые расходы муниципального бюджета муниципального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0" y="97898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Интегрированные в бюджетный процесс муниципальные программы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учитывают все направления социально-экономического развития муниципального образования и позволяют более четко определить приоритеты использования бюджетных средств и, следовательно, создают условия для повышения качества бюджетного планирования, эффективности, гибкости и результативности использования бюджетных средств.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3132"/>
              </p:ext>
            </p:extLst>
          </p:nvPr>
        </p:nvGraphicFramePr>
        <p:xfrm>
          <a:off x="611560" y="2148536"/>
          <a:ext cx="7992888" cy="38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09329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программ в 2018 году составят 2204516,1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(89,5% от общего объема бюджета муниципального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образования «Город Майкоп»).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91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реализацию                         муниципальных программ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29679"/>
              </p:ext>
            </p:extLst>
          </p:nvPr>
        </p:nvGraphicFramePr>
        <p:xfrm>
          <a:off x="164196" y="703456"/>
          <a:ext cx="8712969" cy="5999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8325"/>
                <a:gridCol w="816839"/>
                <a:gridCol w="1111545"/>
                <a:gridCol w="1006260"/>
              </a:tblGrid>
              <a:tr h="4440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</a:tr>
              <a:tr h="49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сельского хозяйства и регулирование рынков сельскохозяйственной продукции, сырья и продовольствия в 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4295,4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4912,6</a:t>
                      </a:r>
                    </a:p>
                  </a:txBody>
                  <a:tcPr marL="6935" marR="6935" marT="6935" marB="0" anchor="ctr"/>
                </a:tc>
              </a:tr>
              <a:tr h="410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малого и среднего предпринимательства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68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территорий от чрезвычайных ситуаций, обеспечение пожарной безопасности и безопасности людей на водных объектах на территории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37506,7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30339,1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1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общественного транспорта в 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23974,2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«Адресная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помощь малоимущим гражданам и другим категориям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находящимся в трудной жизненной ситуации 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258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«Доступная среда"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2319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жильем молодых семей 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малоимущих граждан жилыми помещениями по договорам социального найма в 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2664,0</a:t>
                      </a:r>
                    </a:p>
                  </a:txBody>
                  <a:tcPr marL="6935" marR="6935" marT="6935" marB="0" anchor="ctr"/>
                </a:tc>
              </a:tr>
              <a:tr h="24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безнадзорности и правонарушений несовершеннолетних (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благоприятной инвестиционной среды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«Информатизация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Администрации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500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 дорожного движения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854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образования муниципального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1325331,5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1290779,1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1295777,0</a:t>
                      </a:r>
                    </a:p>
                  </a:txBody>
                  <a:tcPr marL="6935" marR="6935" marT="6935" marB="0" anchor="ctr"/>
                </a:tc>
              </a:tr>
              <a:tr h="8644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«Переселение</a:t>
                      </a:r>
                      <a:r>
                        <a:rPr lang="ru-RU" sz="1100" u="none" strike="noStrike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 из жилых помещений, призванных непригодными для проживания и расположенных в аварийных многоквартирных домах муниципального </a:t>
                      </a:r>
                      <a:r>
                        <a:rPr lang="ru-RU" sz="1100" u="none" strike="noStrike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годы"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6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68608"/>
              </p:ext>
            </p:extLst>
          </p:nvPr>
        </p:nvGraphicFramePr>
        <p:xfrm>
          <a:off x="179512" y="332656"/>
          <a:ext cx="8856984" cy="5760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3834"/>
                <a:gridCol w="830340"/>
                <a:gridCol w="1129917"/>
                <a:gridCol w="1022893"/>
              </a:tblGrid>
              <a:tr h="50054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</a:tr>
              <a:tr h="3957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территориального общественного самоуправления в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муниципальном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30048,0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31048,0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31048,0</a:t>
                      </a:r>
                    </a:p>
                  </a:txBody>
                  <a:tcPr marL="6935" marR="6935" marT="6935" marB="0" anchor="ctr"/>
                </a:tc>
              </a:tr>
              <a:tr h="5884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правонарушений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650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муниципального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2018 -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173780,3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175397,7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181309,8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«Молодежь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столицы Адыгеи (2018-2020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годы)»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884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противодействии коррупции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«Майкоп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спортивный город»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38724,7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39119,7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2015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«Управление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финансами 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59683,7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72524,8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96789,5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 массовой информации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22968,8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23110,0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23641,1</a:t>
                      </a:r>
                    </a:p>
                  </a:txBody>
                  <a:tcPr marL="6935" marR="6935" marT="6935" marB="0" anchor="ctr"/>
                </a:tc>
              </a:tr>
              <a:tr h="3949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жилищно-коммунального, дорожного хозяйства и благоустройства в муниципальном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395570,7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241139,2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244814,5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3930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и реализации полномочий Комитета по управлению имуществом муниципального </a:t>
                      </a:r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32581,2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32783,1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6119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«Поддержка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казачьих обществ муниципального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  <a:tr h="5865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современной городской среды в муниципальном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образовании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«Город Майкоп»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100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2018-2020 годы»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7" marR="5257" marT="5257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5472,3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5472,3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itchFamily="18" charset="0"/>
              </a:rPr>
              <a:t>Расходы бюджета муниципального </a:t>
            </a:r>
            <a:r>
              <a:rPr lang="ru-RU" sz="1500" b="1" smtClean="0">
                <a:latin typeface="Times New Roman" panose="02020603050405020304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itchFamily="18" charset="0"/>
              </a:rPr>
              <a:t>на  реализацию     ведомственных программ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37918"/>
              </p:ext>
            </p:extLst>
          </p:nvPr>
        </p:nvGraphicFramePr>
        <p:xfrm>
          <a:off x="316888" y="980728"/>
          <a:ext cx="8627678" cy="1944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5322"/>
                <a:gridCol w="807852"/>
                <a:gridCol w="1099315"/>
                <a:gridCol w="995189"/>
              </a:tblGrid>
              <a:tr h="6512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>
                    <a:solidFill>
                      <a:schemeClr val="accent5"/>
                    </a:solidFill>
                  </a:tcPr>
                </a:tc>
              </a:tr>
              <a:tr h="724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«Управление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архитектуры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градостроительства муниципального 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15901,0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16426,5</a:t>
                      </a:r>
                    </a:p>
                  </a:txBody>
                  <a:tcPr marL="6935" marR="6935" marT="6935" marB="0" anchor="ctr"/>
                </a:tc>
              </a:tr>
              <a:tr h="568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«Администрация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35" marR="6935" marT="69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20431,6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5" marR="6935" marT="693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3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5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 образования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2018 - 2020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01890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1374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качества услуг (работ) в сфере образования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47701"/>
              </p:ext>
            </p:extLst>
          </p:nvPr>
        </p:nvGraphicFramePr>
        <p:xfrm>
          <a:off x="1089866" y="1700808"/>
          <a:ext cx="6794503" cy="22288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39953" y="1973551"/>
            <a:ext cx="3528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функционирования системы дошкольного образования, направленной на развитие индивидуальных особенностей каждого ребенка;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открытой информационно-образовательной среды начального общего, основного общего, среднего общего образования, в том числе для удовлетворения особых образовательных потребностей и реализации индивидуальных возможностей обучающихся;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детей, удовлетворение их индивидуальных потребностей в интеллектуальном и нравственном совершенствовании, а также организация их свободного времени;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эффективного управления сферой образования, обеспечение высокого качества управления процессами развития образования на муниципальном уровне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87623"/>
              </p:ext>
            </p:extLst>
          </p:nvPr>
        </p:nvGraphicFramePr>
        <p:xfrm>
          <a:off x="611560" y="4653136"/>
          <a:ext cx="8136904" cy="521970"/>
        </p:xfrm>
        <a:graphic>
          <a:graphicData uri="http://schemas.openxmlformats.org/drawingml/2006/table">
            <a:tbl>
              <a:tblPr/>
              <a:tblGrid>
                <a:gridCol w="6037058"/>
                <a:gridCol w="721822"/>
                <a:gridCol w="721822"/>
                <a:gridCol w="65620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1325331,5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1290779,1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1295777,0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D:\User\Рабочий стол\фотки для слайдов\образ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448272" cy="26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071468"/>
              </p:ext>
            </p:extLst>
          </p:nvPr>
        </p:nvGraphicFramePr>
        <p:xfrm>
          <a:off x="627365" y="5661248"/>
          <a:ext cx="8136905" cy="1012937"/>
        </p:xfrm>
        <a:graphic>
          <a:graphicData uri="http://schemas.openxmlformats.org/drawingml/2006/table">
            <a:tbl>
              <a:tblPr/>
              <a:tblGrid>
                <a:gridCol w="6037059"/>
                <a:gridCol w="721822"/>
                <a:gridCol w="721822"/>
                <a:gridCol w="656202"/>
              </a:tblGrid>
              <a:tr h="316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родителей (законных представителей) в муниципальном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образовании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удовлетворённых качеством предоставляемых  образовательных услуг, к общему числу опрошенных родителей (законных представителей),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0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родителей (законных представителей), удовлетворенных материально-техническим обеспечением образовательных организаций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общему числу опрошенных родителей (законных представителей),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27784" y="5301208"/>
            <a:ext cx="41360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/>
            <a:r>
              <a:rPr lang="ru-RU" sz="1100" b="1" dirty="0">
                <a:solidFill>
                  <a:srgbClr val="000000"/>
                </a:solidFill>
                <a:latin typeface="Times New Roman"/>
              </a:rPr>
              <a:t>Целевые показатели реализации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8479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"Доступная среда"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018" y="1014200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27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интеграции инвалидов и других маломобильных групп населения в общество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121"/>
              </p:ext>
            </p:extLst>
          </p:nvPr>
        </p:nvGraphicFramePr>
        <p:xfrm>
          <a:off x="611560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767" y="170080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1)Обеспечение равного доступа инвалидов к объектам и услугам в приоритетных сферах жизнедеятельности инвалидов и других маломобильных групп населения;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Социальная адаптация инвалидов в общество;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Обеспечение равного доступа инвалидов к реабилитационным услугам.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40902"/>
              </p:ext>
            </p:extLst>
          </p:nvPr>
        </p:nvGraphicFramePr>
        <p:xfrm>
          <a:off x="323529" y="2809776"/>
          <a:ext cx="8208912" cy="547216"/>
        </p:xfrm>
        <a:graphic>
          <a:graphicData uri="http://schemas.openxmlformats.org/drawingml/2006/table">
            <a:tbl>
              <a:tblPr/>
              <a:tblGrid>
                <a:gridCol w="5844744"/>
                <a:gridCol w="788056"/>
                <a:gridCol w="788056"/>
                <a:gridCol w="788056"/>
              </a:tblGrid>
              <a:tr h="3611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09775"/>
              </p:ext>
            </p:extLst>
          </p:nvPr>
        </p:nvGraphicFramePr>
        <p:xfrm>
          <a:off x="1235064" y="33569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5064" y="33569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24278"/>
              </p:ext>
            </p:extLst>
          </p:nvPr>
        </p:nvGraphicFramePr>
        <p:xfrm>
          <a:off x="323528" y="3573016"/>
          <a:ext cx="8208912" cy="2808312"/>
        </p:xfrm>
        <a:graphic>
          <a:graphicData uri="http://schemas.openxmlformats.org/drawingml/2006/table">
            <a:tbl>
              <a:tblPr/>
              <a:tblGrid>
                <a:gridCol w="5851509"/>
                <a:gridCol w="804291"/>
                <a:gridCol w="776556"/>
                <a:gridCol w="776556"/>
              </a:tblGrid>
              <a:tr h="353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доступных для инвалидов и других маломобильных групп населения объектов и услуг социальной, транспортной, инженерной инфраструктуры в общем количестве приоритетных объектов;%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71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детей-инвалидов,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Майкоп»;%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1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дошкольных образовательных организаций, в которых создана универсальная без барьерная среда для инклюзивного образования детей-инвалидов, в общем количестве дошкольных образовательных организаций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" Город Майкоп";%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детей-инвалидов в возрасте от 1,5 до 7 лет, охваченных дошкольным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образование, в общей численности детей-инвалидов данного возраста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Майкоп»;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лиц с ограниченными возможностями здоровья и инвалидов, участвующих в творческих коллективах и кружках по интересам, в общей численности этой категории населения;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43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специалистов, работающих с детьми-инвалидами по вопросам, связанным с обеспечением доступности для инвалидов объектов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услуг, прошедших обучение.%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4" descr="D:\User\Рабочий стол\фотки для слайдов\доступна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6642"/>
            <a:ext cx="2016224" cy="12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«Защита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территорий от чрезвычайных ситуаций,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 и безопасности людей на водных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объектах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- 2020 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4054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1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защищенности населения и территорий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" Город Майкоп"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чрезвычайных ситуаций и террористических проявлений, общественной и личной безопасности граждан 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" Город Майкоп".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03177"/>
              </p:ext>
            </p:extLst>
          </p:nvPr>
        </p:nvGraphicFramePr>
        <p:xfrm>
          <a:off x="755576" y="1844824"/>
          <a:ext cx="6794503" cy="22288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1880" y="2060848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Обеспечение эффективной деятельности и управления в области гражданской обороны, защиты населения и территорий от чрезвычайных ситуаций, обеспечения пожарной безопасности и безопасности людей на водных объектах;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Обеспечение эффективной деятельности при использовании аппаратно – программного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комплекса "Безопасный город"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68365"/>
              </p:ext>
            </p:extLst>
          </p:nvPr>
        </p:nvGraphicFramePr>
        <p:xfrm>
          <a:off x="503548" y="3645024"/>
          <a:ext cx="8136904" cy="52197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37506,7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29637,4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30339,1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D:\User\Рабочий стол\фотки для слайдов\ч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1" y="1844824"/>
            <a:ext cx="2990443" cy="17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7492"/>
              </p:ext>
            </p:extLst>
          </p:nvPr>
        </p:nvGraphicFramePr>
        <p:xfrm>
          <a:off x="1043608" y="4437112"/>
          <a:ext cx="6908803" cy="190500"/>
        </p:xfrm>
        <a:graphic>
          <a:graphicData uri="http://schemas.openxmlformats.org/drawingml/2006/table">
            <a:tbl>
              <a:tblPr/>
              <a:tblGrid>
                <a:gridCol w="69088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75231"/>
              </p:ext>
            </p:extLst>
          </p:nvPr>
        </p:nvGraphicFramePr>
        <p:xfrm>
          <a:off x="575557" y="4797152"/>
          <a:ext cx="8100900" cy="1440159"/>
        </p:xfrm>
        <a:graphic>
          <a:graphicData uri="http://schemas.openxmlformats.org/drawingml/2006/table">
            <a:tbl>
              <a:tblPr/>
              <a:tblGrid>
                <a:gridCol w="6010345"/>
                <a:gridCol w="718628"/>
                <a:gridCol w="718628"/>
                <a:gridCol w="653299"/>
              </a:tblGrid>
              <a:tr h="490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защищенности населения и территорий муниципального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чрезвычайных ситуаций и террористических проявлений, общественной и личной безопасности граждан на территории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" Город Майкоп",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11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средств видеонаблюдения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видеофиксации правонарушений, ситуаций чрезвычайного характера и нарушений правил дорожного движения, шт.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284502"/>
              </p:ext>
            </p:extLst>
          </p:nvPr>
        </p:nvGraphicFramePr>
        <p:xfrm>
          <a:off x="467544" y="1196752"/>
          <a:ext cx="8352928" cy="525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906050"/>
                <a:gridCol w="871610"/>
                <a:gridCol w="871610"/>
                <a:gridCol w="879122"/>
                <a:gridCol w="864096"/>
              </a:tblGrid>
              <a:tr h="594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dirty="0" smtClean="0"/>
                        <a:t>(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(оценка)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Объем отгруженных товаров  собственного производства по видам деятельности,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16 783,7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18 302,5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20 113,7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21 523,4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22 858,6</a:t>
                      </a:r>
                      <a:endParaRPr lang="ru-RU" sz="1200" dirty="0"/>
                    </a:p>
                  </a:txBody>
                  <a:tcPr/>
                </a:tc>
              </a:tr>
              <a:tr h="524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Объем производства сельскохозяйственной продукции - валовое производство (во всех категориях хозяйств),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1 231,6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1 269,8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1 342,8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1 409,3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1 476,3</a:t>
                      </a:r>
                      <a:endParaRPr lang="ru-RU" sz="1200" dirty="0"/>
                    </a:p>
                  </a:txBody>
                  <a:tcPr/>
                </a:tc>
              </a:tr>
              <a:tr h="524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Среднесписочная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по полному кругу предприятий, 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48 724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48 312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48 418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48 577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48 734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Фонд оплаты труда,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13 649,5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14 177,0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14 922,0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15 686,8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16 553,4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Прибыль прибыльных организаций,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4 108,7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4 490,8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4 414,5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4 677,3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Стоимость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основных фондов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12 674,3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r>
                        <a:rPr lang="ru-RU" sz="1200" baseline="0" dirty="0" smtClean="0"/>
                        <a:t> 130,6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13 629,6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14 161,1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14 727,6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Оборот розничной торговли,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26 216,8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27 702.8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29 044,6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30 632,7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32 624,5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 Оборот общественного питания,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1 079,5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1 133.4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1 276,7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1 361,0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 Объем платных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населению, 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9 780,8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10 839,1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11 588,7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12 461,8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13389,3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 Инвестиции в основной капитал,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2 811,5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3 230,4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3 453,3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3 775,3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4 009,7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 Капитальные вложения в жилищно-коммунальное строительство, всего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1 114,3</a:t>
                      </a:r>
                      <a:endParaRPr lang="ru-RU" sz="1200" dirty="0"/>
                    </a:p>
                  </a:txBody>
                  <a:tcPr/>
                </a:tc>
              </a:tr>
              <a:tr h="314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 Уровень регистрируемой безработицы,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  <a:effectLst/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Основные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прогнозные показатели социально-экономического развития </a:t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муниципального </a:t>
            </a:r>
            <a:r>
              <a:rPr lang="ru-RU" sz="16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Документы\budgetplan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322671" cy="102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39" y="1123256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247" y="1369477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культуры,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духовно-нравственного основания развития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54135"/>
              </p:ext>
            </p:extLst>
          </p:nvPr>
        </p:nvGraphicFramePr>
        <p:xfrm>
          <a:off x="179512" y="1653782"/>
          <a:ext cx="6794503" cy="216024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44560" y="1947178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библиотек, как информационных, образовательных и культурных центров;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хранения и развития многообразия форм и жанров традиционной народной культуры;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Выявление и поддержка творчески одаренных детей, создание условий для их дальнейшего профессионального образования;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4)Обеспечение доступа населения к культурным ценностям и участию в культурной жизни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Определение культурной политики и основных принципов организации культурной деятельности в муниципальном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97738"/>
              </p:ext>
            </p:extLst>
          </p:nvPr>
        </p:nvGraphicFramePr>
        <p:xfrm>
          <a:off x="377243" y="3645024"/>
          <a:ext cx="8136903" cy="504056"/>
        </p:xfrm>
        <a:graphic>
          <a:graphicData uri="http://schemas.openxmlformats.org/drawingml/2006/table">
            <a:tbl>
              <a:tblPr/>
              <a:tblGrid>
                <a:gridCol w="5791821"/>
                <a:gridCol w="782016"/>
                <a:gridCol w="782016"/>
                <a:gridCol w="781050"/>
              </a:tblGrid>
              <a:tr h="332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173780,3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175397,7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181309,8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94572"/>
              </p:ext>
            </p:extLst>
          </p:nvPr>
        </p:nvGraphicFramePr>
        <p:xfrm>
          <a:off x="1235064" y="422108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5064" y="422108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036326"/>
              </p:ext>
            </p:extLst>
          </p:nvPr>
        </p:nvGraphicFramePr>
        <p:xfrm>
          <a:off x="421439" y="4509120"/>
          <a:ext cx="8206317" cy="2067609"/>
        </p:xfrm>
        <a:graphic>
          <a:graphicData uri="http://schemas.openxmlformats.org/drawingml/2006/table">
            <a:tbl>
              <a:tblPr/>
              <a:tblGrid>
                <a:gridCol w="5844788"/>
                <a:gridCol w="754045"/>
                <a:gridCol w="829569"/>
                <a:gridCol w="777915"/>
              </a:tblGrid>
              <a:tr h="33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библиографических записей в электронных каталогах библиотек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(по сравнению с предыдущим годом),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количества посещений библиотек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(по сравнению с предыдущим город),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среднемесячной номинальной начисленной заработной платы работников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учреждений культуры муниципального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среднемесячной номинальной начисленной заработной плате в Республике Адыгея,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численности участников культурно-досуговых мероприятий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 по сравнению с предыдущем город),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культурно-досуговых мероприятий (по сравнению с предыдущем городом),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2" descr="D:\User\Рабочий стол\фотки для слайдов\культу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7" y="165378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544886"/>
              </p:ext>
            </p:extLst>
          </p:nvPr>
        </p:nvGraphicFramePr>
        <p:xfrm>
          <a:off x="1331640" y="969368"/>
          <a:ext cx="6908803" cy="190500"/>
        </p:xfrm>
        <a:graphic>
          <a:graphicData uri="http://schemas.openxmlformats.org/drawingml/2006/table">
            <a:tbl>
              <a:tblPr/>
              <a:tblGrid>
                <a:gridCol w="690880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 реализации муниципальной программы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57894"/>
              </p:ext>
            </p:extLst>
          </p:nvPr>
        </p:nvGraphicFramePr>
        <p:xfrm>
          <a:off x="395537" y="1412776"/>
          <a:ext cx="8208912" cy="2880320"/>
        </p:xfrm>
        <a:graphic>
          <a:graphicData uri="http://schemas.openxmlformats.org/drawingml/2006/table">
            <a:tbl>
              <a:tblPr/>
              <a:tblGrid>
                <a:gridCol w="5846637"/>
                <a:gridCol w="754283"/>
                <a:gridCol w="829831"/>
                <a:gridCol w="778161"/>
              </a:tblGrid>
              <a:tr h="494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лауреатов, дипломантов международных, всероссийских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региональных, республиканских, городских конкурсов от общего числа обучающих,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Отношение среднемесячной номинальной начисленной заработной платы педагогических работников учреждений дополнительного образования в сфере культуры муниципального </a:t>
                      </a: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среднемесячной номинальной начисленной заработной плате учителей в Республике Адыгея,%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количества мероприятий, посвященных значимым событиям культурны и развитию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культурного сотрудничества (по сравнению с предыдущем годом),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35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численности участников мероприятий, посвященных значимым событиям культуры и развитию культурного сотрудничества (по сравнению с предыдущем годом),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муниципального </a:t>
                      </a:r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качеством предоставления муниципальных услуг в сфере культуры,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«Информатизация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единой политики в области информатизации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28342"/>
              </p:ext>
            </p:extLst>
          </p:nvPr>
        </p:nvGraphicFramePr>
        <p:xfrm>
          <a:off x="838016" y="190675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47791" y="206084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 модернизация современной информационной и телекоммуникационной инфраструктуры Администрации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32221"/>
              </p:ext>
            </p:extLst>
          </p:nvPr>
        </p:nvGraphicFramePr>
        <p:xfrm>
          <a:off x="468613" y="3861048"/>
          <a:ext cx="8136903" cy="476250"/>
        </p:xfrm>
        <a:graphic>
          <a:graphicData uri="http://schemas.openxmlformats.org/drawingml/2006/table">
            <a:tbl>
              <a:tblPr/>
              <a:tblGrid>
                <a:gridCol w="5791821"/>
                <a:gridCol w="781050"/>
                <a:gridCol w="782016"/>
                <a:gridCol w="78201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015017"/>
              </p:ext>
            </p:extLst>
          </p:nvPr>
        </p:nvGraphicFramePr>
        <p:xfrm>
          <a:off x="1331640" y="443711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43711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720311"/>
              </p:ext>
            </p:extLst>
          </p:nvPr>
        </p:nvGraphicFramePr>
        <p:xfrm>
          <a:off x="490852" y="4725144"/>
          <a:ext cx="8136904" cy="1287770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одновременно подключенных пользователей к СЭД от общего количества зарегистрированных пользователей в системе,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рабочих мест с доступом к СМЭВ,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пользователей, подключенных к системе объединенных коммуникаций,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посетителей официального сайта Администрации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посетителей в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D:\User\Рабочий стол\фотки для слайдов\информатизац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29977"/>
            <a:ext cx="2304256" cy="1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общественного транспорта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760463"/>
              </p:ext>
            </p:extLst>
          </p:nvPr>
        </p:nvGraphicFramePr>
        <p:xfrm>
          <a:off x="2169985" y="1758537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05785" y="2014990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обследование пассажиропотоков на городском электрическом транспорте и автомобильном транспорте для изучения спроса населения на городские пассажирские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перевозки и организация работы транспортных предприятий;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Финансовое обеспечение затрат при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перевозке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пассажиров с низким пассажиропотоком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возмещение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недополученных доходов МУП "МТУ"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Обеспечение жителей сельских населенных пунктов, входящих в состав муниципального образования «Город Майкоп» регулярным автобусным сообщением для посещения образовательных организаций, учреждений культуры, здравоохранения и социального обслуживания расположенных на территории города Майкопа.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51161"/>
              </p:ext>
            </p:extLst>
          </p:nvPr>
        </p:nvGraphicFramePr>
        <p:xfrm>
          <a:off x="334199" y="4293096"/>
          <a:ext cx="8276977" cy="521970"/>
        </p:xfrm>
        <a:graphic>
          <a:graphicData uri="http://schemas.openxmlformats.org/drawingml/2006/table">
            <a:tbl>
              <a:tblPr/>
              <a:tblGrid>
                <a:gridCol w="5935867"/>
                <a:gridCol w="782752"/>
                <a:gridCol w="779179"/>
                <a:gridCol w="779179"/>
              </a:tblGrid>
              <a:tr h="272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15744,0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23974,2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98830"/>
              </p:ext>
            </p:extLst>
          </p:nvPr>
        </p:nvGraphicFramePr>
        <p:xfrm>
          <a:off x="1331640" y="486916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86916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1489" y="12968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на территории муниципального </a:t>
            </a: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стабильной системы бесперебойного обслуживания населения городским пассажирским транспортом.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94764"/>
              </p:ext>
            </p:extLst>
          </p:nvPr>
        </p:nvGraphicFramePr>
        <p:xfrm>
          <a:off x="330882" y="5229200"/>
          <a:ext cx="8276976" cy="1265673"/>
        </p:xfrm>
        <a:graphic>
          <a:graphicData uri="http://schemas.openxmlformats.org/drawingml/2006/table">
            <a:tbl>
              <a:tblPr/>
              <a:tblGrid>
                <a:gridCol w="5931564"/>
                <a:gridCol w="776184"/>
                <a:gridCol w="784614"/>
                <a:gridCol w="784614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существующих маршрутов от числа запланированных,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90,8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поездок в городском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электрическом транспорте приходящихся в среднем в год на 1-го жителя, проживающего в МО «Город Майкоп», 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21,7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сельских населенных пунктов, входящих в состав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«Город Майкоп»,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обеспеченных регулярным автобусным сообщением с городом Майкопом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транспор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0" y="1765433"/>
            <a:ext cx="27508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программа «Развитие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сельского хозяйства и регулирование рынков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сельскохозяйственной продукции, сырья и продовольствия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образовании «Город Майкоп»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Срок реализации: 2018 - 2020 годы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902" y="129256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21" y="1520113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1) Обеспечение устойчивого роста производства для укрепления продовольственной независимости и обеспечения полноценного питания населения муниципального </a:t>
            </a:r>
            <a:r>
              <a:rPr lang="ru-RU" sz="1000" smtClean="0">
                <a:latin typeface="Times New Roman" pitchFamily="18" charset="0"/>
                <a:cs typeface="Times New Roman" pitchFamily="18" charset="0"/>
              </a:rPr>
              <a:t>образования «Город Майкоп»,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 также повышение конкурентоспособности данной продукции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011656"/>
              </p:ext>
            </p:extLst>
          </p:nvPr>
        </p:nvGraphicFramePr>
        <p:xfrm>
          <a:off x="2010362" y="2060848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234888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1) Поддержка малых форм хозяйствования на селе;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2) Популяризация сельскохозяйственного труда;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3) Повышение эффективности функционирования внутреннего рынка сельскохозяйственной продукции, сырья и продовольствия.</a:t>
            </a:r>
          </a:p>
        </p:txBody>
      </p:sp>
      <p:pic>
        <p:nvPicPr>
          <p:cNvPr id="7" name="Picture 3" descr="D:\User\Рабочий стол\фотки для слайдов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0" y="1988840"/>
            <a:ext cx="2703572" cy="15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48009"/>
              </p:ext>
            </p:extLst>
          </p:nvPr>
        </p:nvGraphicFramePr>
        <p:xfrm>
          <a:off x="487940" y="3789040"/>
          <a:ext cx="8136905" cy="476250"/>
        </p:xfrm>
        <a:graphic>
          <a:graphicData uri="http://schemas.openxmlformats.org/drawingml/2006/table">
            <a:tbl>
              <a:tblPr/>
              <a:tblGrid>
                <a:gridCol w="5757521"/>
                <a:gridCol w="817098"/>
                <a:gridCol w="781143"/>
                <a:gridCol w="781143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29390"/>
              </p:ext>
            </p:extLst>
          </p:nvPr>
        </p:nvGraphicFramePr>
        <p:xfrm>
          <a:off x="1403648" y="4365104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4365104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49819"/>
              </p:ext>
            </p:extLst>
          </p:nvPr>
        </p:nvGraphicFramePr>
        <p:xfrm>
          <a:off x="469939" y="4665697"/>
          <a:ext cx="8172908" cy="1863834"/>
        </p:xfrm>
        <a:graphic>
          <a:graphicData uri="http://schemas.openxmlformats.org/drawingml/2006/table">
            <a:tbl>
              <a:tblPr/>
              <a:tblGrid>
                <a:gridCol w="5831354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овощей открытого и закрытого грунта, тыс. тонн.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ежегодного мероприятия, связанного с подведением итогов работы предприятия АПК и крестьянских фермерских хозяйств,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производства продукции сельского хозяйства 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хозяйствах всех категорий (в сопоставимых ценах) к предыдущему году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производства продукции растениеводства в хозяйствах всех категорий (в сопоставимых ценах) к предыдущему году,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производства продукции животноводства в хозяйствах всех категорий (в сопоставимых ценах) к предыдущему году,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Индекс рентабельности сельскохозяйственных организаций,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«Управление финансами»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управления муниципальными финансами в муниципальном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9796"/>
              </p:ext>
            </p:extLst>
          </p:nvPr>
        </p:nvGraphicFramePr>
        <p:xfrm>
          <a:off x="179512" y="20348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04864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бюджета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долгом;</a:t>
            </a: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и прозрачности муниципальных финансов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условий для реализации муниципальной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 "Управление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на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2018-2020 годы".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6931"/>
              </p:ext>
            </p:extLst>
          </p:nvPr>
        </p:nvGraphicFramePr>
        <p:xfrm>
          <a:off x="468613" y="3861048"/>
          <a:ext cx="8136904" cy="47625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59683,7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72524,8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96789,5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60860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07851"/>
              </p:ext>
            </p:extLst>
          </p:nvPr>
        </p:nvGraphicFramePr>
        <p:xfrm>
          <a:off x="470725" y="5013176"/>
          <a:ext cx="8136904" cy="1492751"/>
        </p:xfrm>
        <a:graphic>
          <a:graphicData uri="http://schemas.openxmlformats.org/drawingml/2006/table">
            <a:tbl>
              <a:tblPr/>
              <a:tblGrid>
                <a:gridCol w="5775795"/>
                <a:gridCol w="796188"/>
                <a:gridCol w="796188"/>
                <a:gridCol w="76873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дефицита бюджета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отношению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доходам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 учета безвозмездных поступлений  (с учетом требований Бюджетного кодекса РФ),%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расходам к утвержденному уровню,%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бюджета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налоговым и неналоговым доходам к утвержденному уровню,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нарушений сроков предоставления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отчетов об использовании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финанс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350895" cy="17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«Управление финансами»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27464"/>
              </p:ext>
            </p:extLst>
          </p:nvPr>
        </p:nvGraphicFramePr>
        <p:xfrm>
          <a:off x="1235064" y="749531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64" y="749531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48925"/>
              </p:ext>
            </p:extLst>
          </p:nvPr>
        </p:nvGraphicFramePr>
        <p:xfrm>
          <a:off x="467544" y="1268760"/>
          <a:ext cx="8136904" cy="4018781"/>
        </p:xfrm>
        <a:graphic>
          <a:graphicData uri="http://schemas.openxmlformats.org/drawingml/2006/table">
            <a:tbl>
              <a:tblPr/>
              <a:tblGrid>
                <a:gridCol w="5775795"/>
                <a:gridCol w="796188"/>
                <a:gridCol w="796188"/>
                <a:gridCol w="76873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невыполненных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бюджетных обязательств (просроченная кредиторская задолженность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Майкоп»)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общему объему расходов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бюджета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формируемых в рамках муниципальных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программ, в общем объеме расходов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(без учета субвенций на исполнение делегируемых полномочий),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качества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финансового менеджмента главных распорядителей бюджетных средств и формирование рейтинга субъектов бюджетного планирования по результатам мониторинга качества финансового менеджмента, да/нет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муниципального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долга по отношению к доходам бюджета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 учета безвозмездных поступлений,%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просроченной задолженности по расходам на обслуживание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Наличие просроченной задолженности по расходам на обслуживание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муниципального долга, тыс.руб.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Наличие опубликованных на официальном сайте Администрации муниципального образования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«Город Майкоп» в информационно-телекоммуникационной сети «Интернет» материалов к публичным слушаниям, проекта бюджета муниципального образования «Город Майкоп» и отчета об исполнении бюджета в доступной для граждан форме, да/нет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Ежемесячное размещение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на официальном сайте Администрации муниципального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образования «Город Майкоп»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информационно-телекоммуникационной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сети «Интернет»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информации об использовании бюджета муниципального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образования «Город Майкоп»,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да/нет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Степень качества управления муниципальными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финансами в муниципальном </a:t>
                      </a:r>
                      <a:r>
                        <a:rPr lang="ru-RU" sz="900" b="0" i="0" u="none" strike="noStrike" kern="12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образовании «Город Майкоп» 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 рейтинге качества управления муниципальными финансами муниципальных образований Республики Адыгея, формируемом Министерством финансов Республики Адыгея, оценка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Надлежащее качество управления финансами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Надлежащее качество управления финансами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Надлежащее качество управления финансами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Обеспечение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выполнения задач муниципальной программы и достижение предусмотренных муниципальной программой показателей (индикаторов), %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2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«Энергосбережение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повышение энергетической эффективности 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018" y="1014200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27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08812"/>
              </p:ext>
            </p:extLst>
          </p:nvPr>
        </p:nvGraphicFramePr>
        <p:xfrm>
          <a:off x="611560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767" y="1700808"/>
            <a:ext cx="5256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внедрение энергосберегающих технологий в муниципальном секторе;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информирование потребителей по вопросам энергосбережения и популяризации идей социально ответственного потребления энергетических ресурсов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43744"/>
              </p:ext>
            </p:extLst>
          </p:nvPr>
        </p:nvGraphicFramePr>
        <p:xfrm>
          <a:off x="323529" y="2809776"/>
          <a:ext cx="8136904" cy="476250"/>
        </p:xfrm>
        <a:graphic>
          <a:graphicData uri="http://schemas.openxmlformats.org/drawingml/2006/table">
            <a:tbl>
              <a:tblPr/>
              <a:tblGrid>
                <a:gridCol w="6408712"/>
                <a:gridCol w="864096"/>
                <a:gridCol w="86409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45683"/>
              </p:ext>
            </p:extLst>
          </p:nvPr>
        </p:nvGraphicFramePr>
        <p:xfrm>
          <a:off x="1235064" y="3284984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5064" y="3284984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8918"/>
              </p:ext>
            </p:extLst>
          </p:nvPr>
        </p:nvGraphicFramePr>
        <p:xfrm>
          <a:off x="340347" y="3573016"/>
          <a:ext cx="8136904" cy="2833112"/>
        </p:xfrm>
        <a:graphic>
          <a:graphicData uri="http://schemas.openxmlformats.org/drawingml/2006/table">
            <a:tbl>
              <a:tblPr/>
              <a:tblGrid>
                <a:gridCol w="6402249"/>
                <a:gridCol w="882544"/>
                <a:gridCol w="852111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тепловой энергии органами местного самоуправления и муниципальными учреждениями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расчеты за которую осуществляются с использованием приборов учета (в расчете на 1 квадратный метр общей площади), Гкал/м2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0,106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тепловой энергии органами местного самоуправления и муниципальными учреждениями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расчеты за которую осуществляются с применением расчетных способов (в расчете на 1 квадратный метр общей площади), Гкал/м2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холодной воды на снабжение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человека в год), м3/ чел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1,461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горячей воды на снабжение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человека в год), м3/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природного газа на снабжение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человека в год), тыс. м3/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расход электрической энергии на обеспечение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расчете на 1 квадратный метр общей площади),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кВтч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20,580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19,853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реализующих образовательные программы в области энергосбережения и повышения энергетической эффективности,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органов местного самоуправления и муниципальных учреждений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обеспеченных необходимой информационной базой энергосбережения и повышения энергетической эффективности,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энергосбереже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7867"/>
            <a:ext cx="1718319" cy="12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33609"/>
              </p:ext>
            </p:extLst>
          </p:nvPr>
        </p:nvGraphicFramePr>
        <p:xfrm>
          <a:off x="1633215" y="1729601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1840" y="2132856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стимулирования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активности населения;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Обеспечение деятельности организаций, образующих инфраструктуру поддержки субъектов малого и среднего предпринимательства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003725"/>
              </p:ext>
            </p:extLst>
          </p:nvPr>
        </p:nvGraphicFramePr>
        <p:xfrm>
          <a:off x="323528" y="3591530"/>
          <a:ext cx="8276977" cy="521970"/>
        </p:xfrm>
        <a:graphic>
          <a:graphicData uri="http://schemas.openxmlformats.org/drawingml/2006/table">
            <a:tbl>
              <a:tblPr/>
              <a:tblGrid>
                <a:gridCol w="5935867"/>
                <a:gridCol w="782752"/>
                <a:gridCol w="779179"/>
                <a:gridCol w="779179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55288"/>
              </p:ext>
            </p:extLst>
          </p:nvPr>
        </p:nvGraphicFramePr>
        <p:xfrm>
          <a:off x="1115616" y="422108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422108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2968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сферы малого и среднего предпринимательства на территории муниципального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81812"/>
              </p:ext>
            </p:extLst>
          </p:nvPr>
        </p:nvGraphicFramePr>
        <p:xfrm>
          <a:off x="289132" y="4581128"/>
          <a:ext cx="8276976" cy="1872208"/>
        </p:xfrm>
        <a:graphic>
          <a:graphicData uri="http://schemas.openxmlformats.org/drawingml/2006/table">
            <a:tbl>
              <a:tblPr/>
              <a:tblGrid>
                <a:gridCol w="5931564"/>
                <a:gridCol w="776184"/>
                <a:gridCol w="784614"/>
                <a:gridCol w="784614"/>
              </a:tblGrid>
              <a:tr h="28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СМСП (включая индивидуальных предпринимателей) в расчете на 10 тыс. чел.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Населения муниципального 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572,0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вновь созданных рабочих мест (включая вновь зарегистрированных индивидуальных предпринимателей) 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секторе малого и среднего предпринимательства при реализации программы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малых предприятий,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16390754,0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16504451,0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16566305,0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 средних предприятий,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3875773,0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3915346,0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3955327,0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D:\User\Рабочий стол\фотки для слайдов\предпринимательств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845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«Адресная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помощь малоимущим гражданам и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категориям граждан, находящимся в трудной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86388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43920" y="2276872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1)Оказание адресной социальной помощи малоимущим гражданам и другим категориям граждан, находящимся в трудной жизненной ситуации;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благотворительной и социально - культурной работы среди различных категорий населения муниципального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" Город Майкоп".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041910"/>
              </p:ext>
            </p:extLst>
          </p:nvPr>
        </p:nvGraphicFramePr>
        <p:xfrm>
          <a:off x="323529" y="4365104"/>
          <a:ext cx="8208911" cy="521970"/>
        </p:xfrm>
        <a:graphic>
          <a:graphicData uri="http://schemas.openxmlformats.org/drawingml/2006/table">
            <a:tbl>
              <a:tblPr/>
              <a:tblGrid>
                <a:gridCol w="5976087"/>
                <a:gridCol w="788056"/>
                <a:gridCol w="722384"/>
                <a:gridCol w="722384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34549"/>
              </p:ext>
            </p:extLst>
          </p:nvPr>
        </p:nvGraphicFramePr>
        <p:xfrm>
          <a:off x="1331640" y="501317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501317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и качества жизни отдельных категорий граждан на территории муниципального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42499"/>
              </p:ext>
            </p:extLst>
          </p:nvPr>
        </p:nvGraphicFramePr>
        <p:xfrm>
          <a:off x="357956" y="5373216"/>
          <a:ext cx="8276976" cy="920868"/>
        </p:xfrm>
        <a:graphic>
          <a:graphicData uri="http://schemas.openxmlformats.org/drawingml/2006/table">
            <a:tbl>
              <a:tblPr/>
              <a:tblGrid>
                <a:gridCol w="5931564"/>
                <a:gridCol w="776184"/>
                <a:gridCol w="784614"/>
                <a:gridCol w="784614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Доля, граждан,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получивших социальную поддержку, к общему количеству обратившихся граждан из числа имеющих право на ее получение;%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граждан, принявших участие в социально-значимых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мероприятиях,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соц.помощ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6191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 в муниципальном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1130780"/>
            <a:ext cx="1944216" cy="12181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Разработка прогноза социально-экономического развития  на очередной финансовый год и на плановый период</a:t>
            </a:r>
            <a:endParaRPr lang="ru-RU" sz="11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3" y="3140968"/>
            <a:ext cx="1712295" cy="11304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Утверждение отчета об исполнении бюджета муниципального образования</a:t>
            </a:r>
            <a:endParaRPr lang="ru-RU" sz="11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1412776"/>
            <a:ext cx="1778495" cy="11548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1100" dirty="0" smtClean="0"/>
              <a:t>Организация и осуществление муниципального финансового контроля</a:t>
            </a:r>
            <a:endParaRPr lang="ru-RU" sz="11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2443" y="5280582"/>
            <a:ext cx="1944216" cy="12411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Исполнение  бюджета муниципального образования</a:t>
            </a:r>
            <a:endParaRPr lang="ru-RU" sz="11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1" y="4872204"/>
            <a:ext cx="1778494" cy="12352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бюджетного учета</a:t>
            </a:r>
            <a:endParaRPr lang="ru-RU" sz="11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67548" y="4942155"/>
            <a:ext cx="1887360" cy="12382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Рассмотрение и утверждение бюджета муниципального образования</a:t>
            </a:r>
            <a:endParaRPr lang="ru-RU" sz="11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4248" y="3140968"/>
            <a:ext cx="1918803" cy="11304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Составление проекта бюджета муниципального образования </a:t>
            </a:r>
            <a:endParaRPr lang="ru-RU" sz="11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1024" y="1556792"/>
            <a:ext cx="188736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Разработка документов и материалов, необходимых для формирования бюджета  муниципального образования</a:t>
            </a:r>
            <a:endParaRPr lang="ru-RU" sz="1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50" y="1447442"/>
            <a:ext cx="8229600" cy="584775"/>
          </a:xfrm>
        </p:spPr>
        <p:txBody>
          <a:bodyPr>
            <a:sp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Выгнутая вправо стрелка 3"/>
          <p:cNvSpPr/>
          <p:nvPr/>
        </p:nvSpPr>
        <p:spPr>
          <a:xfrm rot="15060997">
            <a:off x="5401698" y="1190545"/>
            <a:ext cx="716867" cy="1236548"/>
          </a:xfrm>
          <a:prstGeom prst="curvedLeftArrow">
            <a:avLst>
              <a:gd name="adj1" fmla="val 25000"/>
              <a:gd name="adj2" fmla="val 5005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19274263">
            <a:off x="7712570" y="2319092"/>
            <a:ext cx="729619" cy="10652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763649" y="423057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5911338">
            <a:off x="5706392" y="5397561"/>
            <a:ext cx="812527" cy="18440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53" y="5727056"/>
            <a:ext cx="18653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3756">
            <a:off x="683568" y="4221174"/>
            <a:ext cx="7556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98767">
            <a:off x="278668" y="2300965"/>
            <a:ext cx="10112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E:\Документы\Bezhec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09" y="2420888"/>
            <a:ext cx="3310215" cy="267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жильем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молодых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семей»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01965"/>
              </p:ext>
            </p:extLst>
          </p:nvPr>
        </p:nvGraphicFramePr>
        <p:xfrm>
          <a:off x="532555" y="2246536"/>
          <a:ext cx="6794503" cy="32316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3231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43920" y="2600037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редоставление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молодым семьям - участникам программы социальных выплат на приобретение жилья или строительство индивидуального жилого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47648"/>
              </p:ext>
            </p:extLst>
          </p:nvPr>
        </p:nvGraphicFramePr>
        <p:xfrm>
          <a:off x="381036" y="4365104"/>
          <a:ext cx="8367429" cy="521970"/>
        </p:xfrm>
        <a:graphic>
          <a:graphicData uri="http://schemas.openxmlformats.org/drawingml/2006/table">
            <a:tbl>
              <a:tblPr/>
              <a:tblGrid>
                <a:gridCol w="5884234"/>
                <a:gridCol w="853626"/>
                <a:gridCol w="853626"/>
                <a:gridCol w="775943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99950"/>
              </p:ext>
            </p:extLst>
          </p:nvPr>
        </p:nvGraphicFramePr>
        <p:xfrm>
          <a:off x="1331640" y="51571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51571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мер по поддержке молодых семей, признанных в установленном порядке нуждающимися в улучшении жилищных условий, в решении жилищных проблем.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13506"/>
              </p:ext>
            </p:extLst>
          </p:nvPr>
        </p:nvGraphicFramePr>
        <p:xfrm>
          <a:off x="323707" y="5661248"/>
          <a:ext cx="8424756" cy="576063"/>
        </p:xfrm>
        <a:graphic>
          <a:graphicData uri="http://schemas.openxmlformats.org/drawingml/2006/table">
            <a:tbl>
              <a:tblPr/>
              <a:tblGrid>
                <a:gridCol w="6008307"/>
                <a:gridCol w="783713"/>
                <a:gridCol w="783713"/>
                <a:gridCol w="849023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молодых семей, получивших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социальные выплаты на приобретение (строительство) жилья,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молодые семь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5" y="1988840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малоимущих граждан жилыми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помещениями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договорам социального найма 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45426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2276872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Предоставление малоимущим гражданам жилых помещений по договорам социального найма.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373863"/>
              </p:ext>
            </p:extLst>
          </p:nvPr>
        </p:nvGraphicFramePr>
        <p:xfrm>
          <a:off x="323528" y="4365104"/>
          <a:ext cx="8424936" cy="521970"/>
        </p:xfrm>
        <a:graphic>
          <a:graphicData uri="http://schemas.openxmlformats.org/drawingml/2006/table">
            <a:tbl>
              <a:tblPr/>
              <a:tblGrid>
                <a:gridCol w="5995330"/>
                <a:gridCol w="862176"/>
                <a:gridCol w="783715"/>
                <a:gridCol w="783715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15786"/>
              </p:ext>
            </p:extLst>
          </p:nvPr>
        </p:nvGraphicFramePr>
        <p:xfrm>
          <a:off x="1331640" y="51571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51571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социальных прав граждан, нуждающихся в улучшении жилищных условий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99557"/>
              </p:ext>
            </p:extLst>
          </p:nvPr>
        </p:nvGraphicFramePr>
        <p:xfrm>
          <a:off x="323707" y="5661248"/>
          <a:ext cx="8424756" cy="704844"/>
        </p:xfrm>
        <a:graphic>
          <a:graphicData uri="http://schemas.openxmlformats.org/drawingml/2006/table">
            <a:tbl>
              <a:tblPr/>
              <a:tblGrid>
                <a:gridCol w="6008307"/>
                <a:gridCol w="849023"/>
                <a:gridCol w="783713"/>
                <a:gridCol w="783713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семей малоимущих граждан, улучшивших жилые условия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бюджета 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обеспечение жильем малоимущих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3794"/>
            <a:ext cx="3068713" cy="2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безнадзорности и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правонарушений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несовершеннолетних»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18203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2276872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создание условий для формирования здорового образа жизни несовершеннолетних граждан, путем привлечения их к занятиям физической культурой и спортом;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предупреждение безнадзорности и правонарушений несовершеннолетних, выявление и устранение причин, способствующих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этому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25928"/>
              </p:ext>
            </p:extLst>
          </p:nvPr>
        </p:nvGraphicFramePr>
        <p:xfrm>
          <a:off x="215517" y="3634370"/>
          <a:ext cx="8424934" cy="521970"/>
        </p:xfrm>
        <a:graphic>
          <a:graphicData uri="http://schemas.openxmlformats.org/drawingml/2006/table">
            <a:tbl>
              <a:tblPr/>
              <a:tblGrid>
                <a:gridCol w="5940011"/>
                <a:gridCol w="854220"/>
                <a:gridCol w="854220"/>
                <a:gridCol w="776483"/>
              </a:tblGrid>
              <a:tr h="265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26379"/>
              </p:ext>
            </p:extLst>
          </p:nvPr>
        </p:nvGraphicFramePr>
        <p:xfrm>
          <a:off x="1248345" y="429309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8345" y="429309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профилактики безнадзорности и правонарушений несовершеннолетних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01880"/>
              </p:ext>
            </p:extLst>
          </p:nvPr>
        </p:nvGraphicFramePr>
        <p:xfrm>
          <a:off x="293936" y="4653136"/>
          <a:ext cx="8424758" cy="1739259"/>
        </p:xfrm>
        <a:graphic>
          <a:graphicData uri="http://schemas.openxmlformats.org/drawingml/2006/table">
            <a:tbl>
              <a:tblPr/>
              <a:tblGrid>
                <a:gridCol w="5862240"/>
                <a:gridCol w="864096"/>
                <a:gridCol w="864096"/>
                <a:gridCol w="834326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несовершеннолетних с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девиантным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поведением, вовлеченных в занятия физической культурой и спортом,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несовершеннолетних детей, состоящих на профилактическом учете, в общем числе детского населения 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несовершеннолетних детей, совершивших административные правонарушения, в общем числе детского населения 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несовершеннолетних детей, совершивших преступления, в общем числе детского населения муниципального </a:t>
                      </a:r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безнадзорно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4" y="1786900"/>
            <a:ext cx="1872208" cy="184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благоприятной инвестиционной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0542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12829"/>
              </p:ext>
            </p:extLst>
          </p:nvPr>
        </p:nvGraphicFramePr>
        <p:xfrm>
          <a:off x="506551" y="1988840"/>
          <a:ext cx="6794503" cy="237708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377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2276872"/>
            <a:ext cx="52565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мобилизация инвестиционных ресурсов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обеспечение их эффективного использования посредством формирования инвестиционных проектов и площадок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57184"/>
              </p:ext>
            </p:extLst>
          </p:nvPr>
        </p:nvGraphicFramePr>
        <p:xfrm>
          <a:off x="323529" y="4365104"/>
          <a:ext cx="8424936" cy="521970"/>
        </p:xfrm>
        <a:graphic>
          <a:graphicData uri="http://schemas.openxmlformats.org/drawingml/2006/table">
            <a:tbl>
              <a:tblPr/>
              <a:tblGrid>
                <a:gridCol w="5995330"/>
                <a:gridCol w="862176"/>
                <a:gridCol w="783715"/>
                <a:gridCol w="783715"/>
              </a:tblGrid>
              <a:tr h="2565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76862"/>
              </p:ext>
            </p:extLst>
          </p:nvPr>
        </p:nvGraphicFramePr>
        <p:xfrm>
          <a:off x="1331640" y="515719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515719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6389" y="13867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привлечения инвестиций в экономику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65002"/>
              </p:ext>
            </p:extLst>
          </p:nvPr>
        </p:nvGraphicFramePr>
        <p:xfrm>
          <a:off x="323707" y="5604477"/>
          <a:ext cx="8424756" cy="992875"/>
        </p:xfrm>
        <a:graphic>
          <a:graphicData uri="http://schemas.openxmlformats.org/drawingml/2006/table">
            <a:tbl>
              <a:tblPr/>
              <a:tblGrid>
                <a:gridCol w="6008307"/>
                <a:gridCol w="849023"/>
                <a:gridCol w="783713"/>
                <a:gridCol w="783713"/>
              </a:tblGrid>
              <a:tr h="360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Прирост инвестиций в основной капитал,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7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Прирост инвестиций в основной капитал (без субъектов малого предпринимательства),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в расчете на 1 жителя,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D:\User\Рабочий стол\фотки для слайдов\инвест.сред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218220" cy="14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298" y="260648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дорожного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степени защищенности участников дорожного движения от дорожно-транспортных происшествий и их последствий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39209"/>
              </p:ext>
            </p:extLst>
          </p:nvPr>
        </p:nvGraphicFramePr>
        <p:xfrm>
          <a:off x="838016" y="190675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47791" y="206084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разработка и применение эффективных схем, методов и средств организации дорожного движения;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с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оздание системы информационно-пропагандистского воздействия по безопасности дорожного движения на базе общеобразовательных учреждений.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898978"/>
              </p:ext>
            </p:extLst>
          </p:nvPr>
        </p:nvGraphicFramePr>
        <p:xfrm>
          <a:off x="468613" y="3861048"/>
          <a:ext cx="8136905" cy="476250"/>
        </p:xfrm>
        <a:graphic>
          <a:graphicData uri="http://schemas.openxmlformats.org/drawingml/2006/table">
            <a:tbl>
              <a:tblPr/>
              <a:tblGrid>
                <a:gridCol w="5757521"/>
                <a:gridCol w="817098"/>
                <a:gridCol w="781143"/>
                <a:gridCol w="781143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48272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53143"/>
              </p:ext>
            </p:extLst>
          </p:nvPr>
        </p:nvGraphicFramePr>
        <p:xfrm>
          <a:off x="490852" y="5013176"/>
          <a:ext cx="8136904" cy="1424930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обустроенных пешеходных переходов от общего количества пешеходных переходов,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нерегулируемых пешеходных переходов и мест массового перехода детей вблизи образовательных учреждений, оборудованных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соответствии с требованиями национального стандарта РФ, к общему числу нерегулируемых пешеходных переходов и мест массового перехода детей вблизи образовательных учреждений,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охвата детей, обученных безопасному поведению на дороге, к общему количеству детей в общеобразовательных учреждениях,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обеспеченности общеобразовательных учреждений Всероссийской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газетой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"Добрая дорога детства"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обд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81374"/>
            <a:ext cx="2016224" cy="19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«Переселение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 из жилых помещений, которые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установленной порядке признаны непригодными для проживания и ремонту и реконструкции не подлежат,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жилых помещений, признанных непригодными для проживания, и расположенных в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аварийных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многоквартирных домах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2016 - 2018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92588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247" y="1683385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1)Предоставление доступного жилья гражданам, нуждающимся в переселении, а также обеспечение комфортных и безопасных условий для их проживания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08514"/>
              </p:ext>
            </p:extLst>
          </p:nvPr>
        </p:nvGraphicFramePr>
        <p:xfrm>
          <a:off x="2172020" y="2006803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0154" y="2204864"/>
            <a:ext cx="5256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технической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документации на объекты недвижимости с целью признания их аварийными;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муниципального жилищного фонда для переселения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 из аварийного жилья;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Сокращение доли ветхого и аварийного жилья в общей площади жилищного фонда.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07382"/>
              </p:ext>
            </p:extLst>
          </p:nvPr>
        </p:nvGraphicFramePr>
        <p:xfrm>
          <a:off x="1169425" y="4149080"/>
          <a:ext cx="6922604" cy="504056"/>
        </p:xfrm>
        <a:graphic>
          <a:graphicData uri="http://schemas.openxmlformats.org/drawingml/2006/table">
            <a:tbl>
              <a:tblPr/>
              <a:tblGrid>
                <a:gridCol w="5050396"/>
                <a:gridCol w="648072"/>
                <a:gridCol w="648072"/>
                <a:gridCol w="576064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D:\User\Рабочий стол\фотки для слайдов\переселение из аварийн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8601"/>
            <a:ext cx="2944618" cy="16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91118"/>
              </p:ext>
            </p:extLst>
          </p:nvPr>
        </p:nvGraphicFramePr>
        <p:xfrm>
          <a:off x="477531" y="5157192"/>
          <a:ext cx="8162375" cy="1434923"/>
        </p:xfrm>
        <a:graphic>
          <a:graphicData uri="http://schemas.openxmlformats.org/drawingml/2006/table">
            <a:tbl>
              <a:tblPr/>
              <a:tblGrid>
                <a:gridCol w="6094158"/>
                <a:gridCol w="702271"/>
                <a:gridCol w="682973"/>
                <a:gridCol w="682973"/>
              </a:tblGrid>
              <a:tr h="316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подготовленной технической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документации к количеству обследованных жилых помещений, находящихся в муниципальной собственности,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жилых помещений, из которых произведено расселение из общего числа жилых помещений, признанных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непригодными для проживания,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граждан, получивших жилые помещения, состоящих на учете в качестве нуждающихся в переселении из аварийного жилищного фонда,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снесенных жилых помещений,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признанных непригодными ля проживания или с высоким уровнем износа к общему количеству жилых помещений, признанных непригодными для проживания или с высоким уровнем износа,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62921"/>
              </p:ext>
            </p:extLst>
          </p:nvPr>
        </p:nvGraphicFramePr>
        <p:xfrm>
          <a:off x="1235064" y="4797152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64" y="4797152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территориального общественного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 совершенствование системы ТОС в муниципальном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формы организации граждан по месту жительства для самостоятельного осуществления собственных инициатив по вопросам местного значения и эффективного взаимодействия с органами местного самоуправления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53841"/>
              </p:ext>
            </p:extLst>
          </p:nvPr>
        </p:nvGraphicFramePr>
        <p:xfrm>
          <a:off x="475688" y="2266444"/>
          <a:ext cx="6794503" cy="305941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30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2636912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более широкого вовлечения населения муниципального 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процесс осуществления собственных инициатив по вопросам местного значения.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51433"/>
              </p:ext>
            </p:extLst>
          </p:nvPr>
        </p:nvGraphicFramePr>
        <p:xfrm>
          <a:off x="562275" y="3933056"/>
          <a:ext cx="8114180" cy="504056"/>
        </p:xfrm>
        <a:graphic>
          <a:graphicData uri="http://schemas.openxmlformats.org/drawingml/2006/table">
            <a:tbl>
              <a:tblPr/>
              <a:tblGrid>
                <a:gridCol w="5716184"/>
                <a:gridCol w="811231"/>
                <a:gridCol w="811231"/>
                <a:gridCol w="775534"/>
              </a:tblGrid>
              <a:tr h="332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003267"/>
              </p:ext>
            </p:extLst>
          </p:nvPr>
        </p:nvGraphicFramePr>
        <p:xfrm>
          <a:off x="1331640" y="4437112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437112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26093"/>
              </p:ext>
            </p:extLst>
          </p:nvPr>
        </p:nvGraphicFramePr>
        <p:xfrm>
          <a:off x="490852" y="4725144"/>
          <a:ext cx="8185604" cy="1764457"/>
        </p:xfrm>
        <a:graphic>
          <a:graphicData uri="http://schemas.openxmlformats.org/drawingml/2006/table">
            <a:tbl>
              <a:tblPr/>
              <a:tblGrid>
                <a:gridCol w="5810364"/>
                <a:gridCol w="800953"/>
                <a:gridCol w="800953"/>
                <a:gridCol w="773334"/>
              </a:tblGrid>
              <a:tr h="436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привлеченных к участию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субботниках по благоустройству территории проживания, от общего количества граждан, проживающих в муниципальном образовании,%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привлеченных к проведению культурных и праздничных мероприятий, от общего количества граждан, проживающих в муниципальном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образовании,%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профилактических мероприятий, направленных на снижение уровня преступности, наркомании, пьянства от общего количества мероприятий, проводимых на территории муниципального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то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2" y="2182558"/>
            <a:ext cx="2890654" cy="16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«Профилактика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правонарушений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– 2019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852" y="1260421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общественной безопасности и укрепление общественного порядка на основе совершенствования системы предупреждения и профилактики правонарушений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87946"/>
              </p:ext>
            </p:extLst>
          </p:nvPr>
        </p:nvGraphicFramePr>
        <p:xfrm>
          <a:off x="971600" y="1907891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67944" y="2204864"/>
            <a:ext cx="4204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совершенствование системы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профилактики правонарушений, направленной на активизацию борьбы с пьянством, алкоголизмом, наркоманией, безнадзорностью несовершеннолетних;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проведение разъяснительной работы среди населения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мерах по противодействию экстремизма, терроризма, а также преступлений против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33937"/>
              </p:ext>
            </p:extLst>
          </p:nvPr>
        </p:nvGraphicFramePr>
        <p:xfrm>
          <a:off x="468613" y="3861048"/>
          <a:ext cx="8136903" cy="476250"/>
        </p:xfrm>
        <a:graphic>
          <a:graphicData uri="http://schemas.openxmlformats.org/drawingml/2006/table">
            <a:tbl>
              <a:tblPr/>
              <a:tblGrid>
                <a:gridCol w="5791821"/>
                <a:gridCol w="781050"/>
                <a:gridCol w="782016"/>
                <a:gridCol w="78201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997036"/>
              </p:ext>
            </p:extLst>
          </p:nvPr>
        </p:nvGraphicFramePr>
        <p:xfrm>
          <a:off x="1331640" y="465313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65313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25094"/>
              </p:ext>
            </p:extLst>
          </p:nvPr>
        </p:nvGraphicFramePr>
        <p:xfrm>
          <a:off x="519452" y="5013176"/>
          <a:ext cx="8136904" cy="1276727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охвата населения агитационной информацией по вопросам активизации борьбы с пьянством, алкоголизмом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наркоманией из расчета на 1 жителя муниципального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доли обучающихся в общеобразовательных организациях, посетивших занятия (классные часы) по профилактике и борьбе с незаконным оборотом и употреблением  наркотиков, пьянством и алкоголизмом,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населения, охваченного агитационной информацией по вопросам противодействию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экстремизма, терроризма в местах массового пребывания людей, преступлений против собственности к общей численности населения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профил правонару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2" y="2064594"/>
            <a:ext cx="2376264" cy="16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столицы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Адыгеи»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и возможностей для успешной социализации и эффективной самореализации молодых людей вне зависимости от социального статуса в целях использования потенциала молодежи в интересах инновационного развития города Майкопа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59468"/>
              </p:ext>
            </p:extLst>
          </p:nvPr>
        </p:nvGraphicFramePr>
        <p:xfrm>
          <a:off x="179512" y="2060848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1962" y="2276872"/>
            <a:ext cx="4852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вовлечение молодежи в социальную практику путем формирования целостной системы поддержки гражданских инициатив;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формирование у молодежи российской идентичности и профилактика асоциального поведения, этнического и религиозно-политического экстремизма в молодежной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среде;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обеспечение эффективной деятельности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МКУ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«МКЦ».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04189"/>
              </p:ext>
            </p:extLst>
          </p:nvPr>
        </p:nvGraphicFramePr>
        <p:xfrm>
          <a:off x="395536" y="3861048"/>
          <a:ext cx="8209982" cy="476250"/>
        </p:xfrm>
        <a:graphic>
          <a:graphicData uri="http://schemas.openxmlformats.org/drawingml/2006/table">
            <a:tbl>
              <a:tblPr/>
              <a:tblGrid>
                <a:gridCol w="5803127"/>
                <a:gridCol w="814228"/>
                <a:gridCol w="814228"/>
                <a:gridCol w="778399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8665,2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15509"/>
              </p:ext>
            </p:extLst>
          </p:nvPr>
        </p:nvGraphicFramePr>
        <p:xfrm>
          <a:off x="1323238" y="465313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238" y="465313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97507"/>
              </p:ext>
            </p:extLst>
          </p:nvPr>
        </p:nvGraphicFramePr>
        <p:xfrm>
          <a:off x="431489" y="5085184"/>
          <a:ext cx="8136904" cy="787901"/>
        </p:xfrm>
        <a:graphic>
          <a:graphicData uri="http://schemas.openxmlformats.org/drawingml/2006/table">
            <a:tbl>
              <a:tblPr/>
              <a:tblGrid>
                <a:gridCol w="5796695"/>
                <a:gridCol w="792088"/>
                <a:gridCol w="793535"/>
                <a:gridCol w="754586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молодых людей, принимающих участие в программных мероприятиях в сфере молодежной политики,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молодежи, охваченной профилактическими акциями и мероприятиями против употребления наркотиков, алкоголя и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табакокурения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молодеж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0" y="1929773"/>
            <a:ext cx="2631752" cy="18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противодействии коррупции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системы противодействия коррупции на территории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36157"/>
              </p:ext>
            </p:extLst>
          </p:nvPr>
        </p:nvGraphicFramePr>
        <p:xfrm>
          <a:off x="179512" y="1898923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04864"/>
            <a:ext cx="52565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муниципальных служащих в вопросах противодействия коррупции;</a:t>
            </a:r>
          </a:p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Исключение коррупционных правонарушений со стороны муниципальных служащих при осуществлении ими должностных полномочий;</a:t>
            </a:r>
          </a:p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доверия общества к деятельности органов местного самоуправления.</a:t>
            </a:r>
          </a:p>
          <a:p>
            <a:pPr marL="228600" indent="-228600">
              <a:buAutoNum type="arabicParenR"/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31111"/>
              </p:ext>
            </p:extLst>
          </p:nvPr>
        </p:nvGraphicFramePr>
        <p:xfrm>
          <a:off x="468613" y="3861048"/>
          <a:ext cx="8135835" cy="648072"/>
        </p:xfrm>
        <a:graphic>
          <a:graphicData uri="http://schemas.openxmlformats.org/drawingml/2006/table">
            <a:tbl>
              <a:tblPr/>
              <a:tblGrid>
                <a:gridCol w="5731439"/>
                <a:gridCol w="813396"/>
                <a:gridCol w="813396"/>
                <a:gridCol w="777604"/>
              </a:tblGrid>
              <a:tr h="427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40366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44801"/>
              </p:ext>
            </p:extLst>
          </p:nvPr>
        </p:nvGraphicFramePr>
        <p:xfrm>
          <a:off x="449831" y="4941168"/>
          <a:ext cx="8208913" cy="1368153"/>
        </p:xfrm>
        <a:graphic>
          <a:graphicData uri="http://schemas.openxmlformats.org/drawingml/2006/table">
            <a:tbl>
              <a:tblPr/>
              <a:tblGrid>
                <a:gridCol w="5833712"/>
                <a:gridCol w="800940"/>
                <a:gridCol w="800940"/>
                <a:gridCol w="773321"/>
              </a:tblGrid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муниципальных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служащих, в должностные обязанности которых входит работа по противодействию коррупции, прошедших обучение по противодействию коррупции,%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Степень информированности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удовлетворенности населения антикоррупционной политикой, проводимой органами местного самоуправления,%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коррупц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8" y="1844824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63408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54461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6400" dirty="0" smtClean="0"/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обеспечение сокращения расходов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реальном выражении за счет снижения неэффективных затрат;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новых расходных обязательств исключительно в рамках установленных ограничений расходов в пределах сокращения действующих расходных обязательств;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результативности имеющихся инструментов программно-целевого управления, создание условий для улучшения качества муниципальных услуг и предоставление социальных выплат населению на основе адресности и нуждаемости;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адресность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целевой характер бюджетных средств за счет формирования и исполнения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основе муниципальных  программ, перераспределение бюджетных ассигнований на конкретные мероприятия, направленные на достижение приоритетных целей социально-экономического развития;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условий для повышения качества предоставления муниципальных услуг, расширение перечня муниципальных услуг;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проведение углубленного анализа нормативных затрат на оказание муниципальных услуг в целях принятия мер по оптимизации затрат на их оказание;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эффективности осуществления закупок товаров, работ, услуг для обеспечения нужд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исключение фактов заключения контрактов с недобросовестными поставщиками (подрядчиками, исполнителями);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потенциала долговой емкости бюджета, а также экономически безопасного уровня муниципального долга и муниципальных заимствований;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недопущение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неконтролируемого роста муниципального долга и увеличения рисков неисполнения взятых муниципальным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образованием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долговых обязательств;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6400" dirty="0" smtClean="0"/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направление в первоочередном порядке дополнительных доходов и (или) экономии расходов при исполнении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на поэтапное сокращение доли краткосрочных долговых обязательств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общем объеме муниципального долга по отношению  к доходам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без учета безвозмездных поступлений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«Майкоп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населению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систематических занятий физической культурой и спортом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49929"/>
              </p:ext>
            </p:extLst>
          </p:nvPr>
        </p:nvGraphicFramePr>
        <p:xfrm>
          <a:off x="539552" y="1846764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35896" y="1988840"/>
            <a:ext cx="48384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с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организации и проведения физкультурно-спортивных мероприятий;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детско-юношеского спорта;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п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интереса у населения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занятиям физической культурой и спортом, ведению здорового образа жизни;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о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существление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 сфере физической культуры и спорта в муниципальном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20073"/>
              </p:ext>
            </p:extLst>
          </p:nvPr>
        </p:nvGraphicFramePr>
        <p:xfrm>
          <a:off x="470725" y="3186348"/>
          <a:ext cx="8136904" cy="47625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38724,7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40444,0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56765"/>
              </p:ext>
            </p:extLst>
          </p:nvPr>
        </p:nvGraphicFramePr>
        <p:xfrm>
          <a:off x="1457005" y="378904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7005" y="378904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70256"/>
              </p:ext>
            </p:extLst>
          </p:nvPr>
        </p:nvGraphicFramePr>
        <p:xfrm>
          <a:off x="395536" y="4077072"/>
          <a:ext cx="8208912" cy="1992620"/>
        </p:xfrm>
        <a:graphic>
          <a:graphicData uri="http://schemas.openxmlformats.org/drawingml/2006/table">
            <a:tbl>
              <a:tblPr/>
              <a:tblGrid>
                <a:gridCol w="5832648"/>
                <a:gridCol w="792088"/>
                <a:gridCol w="792088"/>
                <a:gridCol w="79208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обеспеченности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спортивными сооружениями,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обучающихся, систематически занимающихся физической культурой и спортом, в общей численности обучающихся,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детей, занимающихся в специализированных спортивных учреждениях, в общей численности детей 5-18 лет,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систематически занимающегося физической культурой и спортом, в общей численности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горожан, выполнивших нормативы Всероссийского физкультурно-спортивного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комплекса "Готов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труду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обороне",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общей численности населения, принявшего участие в выполнении нормативов Всероссийского физкультурно-спортивного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комплекса "Готов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труду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обороне",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качеством предоставления муниципальных услуг в сфере физической культуры и спорта,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спорт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7727"/>
            <a:ext cx="2160240" cy="11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 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2018-2020 годы»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конституционного права жителей на получение оперативной и достоверной информации о важнейших общественно-политических, социально-культурных событиях, о деятельности органов местного самоуправления, органов государственной власти Республики Адыгея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19004"/>
              </p:ext>
            </p:extLst>
          </p:nvPr>
        </p:nvGraphicFramePr>
        <p:xfrm>
          <a:off x="179512" y="2080800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7687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Доведение до жителей муниципального </a:t>
            </a: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исчерпывающей информации о процессах, происходящих в политической, социально-экономической и культурной жизни муниципального образования и Республики Адыгея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25562"/>
              </p:ext>
            </p:extLst>
          </p:nvPr>
        </p:nvGraphicFramePr>
        <p:xfrm>
          <a:off x="470725" y="4221088"/>
          <a:ext cx="8136904" cy="476250"/>
        </p:xfrm>
        <a:graphic>
          <a:graphicData uri="http://schemas.openxmlformats.org/drawingml/2006/table">
            <a:tbl>
              <a:tblPr/>
              <a:tblGrid>
                <a:gridCol w="5732192"/>
                <a:gridCol w="813503"/>
                <a:gridCol w="813503"/>
                <a:gridCol w="777706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22968,8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23641,1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75258"/>
              </p:ext>
            </p:extLst>
          </p:nvPr>
        </p:nvGraphicFramePr>
        <p:xfrm>
          <a:off x="1235064" y="486916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5064" y="486916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45152"/>
              </p:ext>
            </p:extLst>
          </p:nvPr>
        </p:nvGraphicFramePr>
        <p:xfrm>
          <a:off x="395536" y="5373216"/>
          <a:ext cx="8205731" cy="1008112"/>
        </p:xfrm>
        <a:graphic>
          <a:graphicData uri="http://schemas.openxmlformats.org/drawingml/2006/table">
            <a:tbl>
              <a:tblPr/>
              <a:tblGrid>
                <a:gridCol w="5824650"/>
                <a:gridCol w="802923"/>
                <a:gridCol w="802923"/>
                <a:gridCol w="775235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удовлетворенности населения качеством получаемой информации в средствах массовой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информации,%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D:\User\Рабочий стол\фотки для слайдов\см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23" y="2276872"/>
            <a:ext cx="1450634" cy="19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жилищно-коммунального, дорожного 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40542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71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жилищно-коммунального, дорожного хозяйства и благоустройства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обеспечения комфортных условий проживания граждан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4315"/>
              </p:ext>
            </p:extLst>
          </p:nvPr>
        </p:nvGraphicFramePr>
        <p:xfrm>
          <a:off x="2140187" y="1621939"/>
          <a:ext cx="6794503" cy="22288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1880" y="2034372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комплексного благоустройства и дорожного хозяйства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и развития жилищно-коммунального хозяйства;</a:t>
            </a:r>
          </a:p>
          <a:p>
            <a:pPr marL="228600" indent="-228600">
              <a:buAutoNum type="arabicParenR"/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эффективной системы управления в сфере жилищно-коммунального хозяйства, дорожного хозяйства и благоустройства.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29491"/>
              </p:ext>
            </p:extLst>
          </p:nvPr>
        </p:nvGraphicFramePr>
        <p:xfrm>
          <a:off x="503547" y="4293096"/>
          <a:ext cx="8136905" cy="521970"/>
        </p:xfrm>
        <a:graphic>
          <a:graphicData uri="http://schemas.openxmlformats.org/drawingml/2006/table">
            <a:tbl>
              <a:tblPr/>
              <a:tblGrid>
                <a:gridCol w="5757521"/>
                <a:gridCol w="817098"/>
                <a:gridCol w="781143"/>
                <a:gridCol w="781143"/>
              </a:tblGrid>
              <a:tr h="344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395570,5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241139,2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244814,5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D:\User\Рабочий стол\фотки для слайдов\жк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024336" cy="2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151534"/>
              </p:ext>
            </p:extLst>
          </p:nvPr>
        </p:nvGraphicFramePr>
        <p:xfrm>
          <a:off x="1176337" y="4941168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Лист" r:id="rId4" imgW="6791376" imgH="199935" progId="Excel.Sheet.8">
                  <p:embed/>
                </p:oleObj>
              </mc:Choice>
              <mc:Fallback>
                <p:oleObj name="Лист" r:id="rId4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7" y="4941168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62154"/>
              </p:ext>
            </p:extLst>
          </p:nvPr>
        </p:nvGraphicFramePr>
        <p:xfrm>
          <a:off x="488840" y="5229200"/>
          <a:ext cx="8166320" cy="1324664"/>
        </p:xfrm>
        <a:graphic>
          <a:graphicData uri="http://schemas.openxmlformats.org/drawingml/2006/table">
            <a:tbl>
              <a:tblPr/>
              <a:tblGrid>
                <a:gridCol w="6114954"/>
                <a:gridCol w="727904"/>
                <a:gridCol w="661731"/>
                <a:gridCol w="661731"/>
              </a:tblGrid>
              <a:tr h="316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53" marR="5253" marT="52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качеством а/м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дорог в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«Город Майкоп»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0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жилищно-коммунальными услугами: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-теплоснабжение, 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-водоснабжение (водоотведение),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-электроснабжение,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568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-газоснабжение,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3" marR="5253" marT="5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и реализации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Комитета по управлению имуществом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018" y="1014200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327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и распоряжения муниципальным имуществом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52647"/>
              </p:ext>
            </p:extLst>
          </p:nvPr>
        </p:nvGraphicFramePr>
        <p:xfrm>
          <a:off x="611560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767" y="1700808"/>
            <a:ext cx="52565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Эффективное управление и распоряжение имуществом;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овершенствование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учета объектов муниципальной собственности и земельных участков;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Эффективное управление, распоряжение и рациональное использование земельных участков;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Комитета по управлению имуществом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89912"/>
              </p:ext>
            </p:extLst>
          </p:nvPr>
        </p:nvGraphicFramePr>
        <p:xfrm>
          <a:off x="340347" y="3465661"/>
          <a:ext cx="8136904" cy="476250"/>
        </p:xfrm>
        <a:graphic>
          <a:graphicData uri="http://schemas.openxmlformats.org/drawingml/2006/table">
            <a:tbl>
              <a:tblPr/>
              <a:tblGrid>
                <a:gridCol w="5767494"/>
                <a:gridCol w="779686"/>
                <a:gridCol w="794862"/>
                <a:gridCol w="794862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32581,2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31985,3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32783,1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257709"/>
              </p:ext>
            </p:extLst>
          </p:nvPr>
        </p:nvGraphicFramePr>
        <p:xfrm>
          <a:off x="1163525" y="4149080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525" y="4149080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599501"/>
              </p:ext>
            </p:extLst>
          </p:nvPr>
        </p:nvGraphicFramePr>
        <p:xfrm>
          <a:off x="340347" y="4653136"/>
          <a:ext cx="8136904" cy="1287770"/>
        </p:xfrm>
        <a:graphic>
          <a:graphicData uri="http://schemas.openxmlformats.org/drawingml/2006/table">
            <a:tbl>
              <a:tblPr/>
              <a:tblGrid>
                <a:gridCol w="5795350"/>
                <a:gridCol w="798884"/>
                <a:gridCol w="771335"/>
                <a:gridCol w="771335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недвижимого имущества, зарегистрированных в собственность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технических инвентаризаций объектов недвижимости,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находящихся в муниципальной собственности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земельных участков, зарегистрированных в собственность 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оказанных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муниципальных услуг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имуществ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8" y="1554329"/>
            <a:ext cx="2288980" cy="19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«Поддержка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казачьих обществ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255" y="1506641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Духовно- культурных и патриотических основ российского казначейства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10264"/>
              </p:ext>
            </p:extLst>
          </p:nvPr>
        </p:nvGraphicFramePr>
        <p:xfrm>
          <a:off x="683567" y="1814418"/>
          <a:ext cx="6794503" cy="17716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639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94623" y="198884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Организация системы мероприятий по поддержанию высокого уровня работы в образовательных организациях города групп казачьей направленности;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Патриотическое воспитание казачьей молодежи.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6361"/>
              </p:ext>
            </p:extLst>
          </p:nvPr>
        </p:nvGraphicFramePr>
        <p:xfrm>
          <a:off x="395536" y="4077072"/>
          <a:ext cx="8208911" cy="504056"/>
        </p:xfrm>
        <a:graphic>
          <a:graphicData uri="http://schemas.openxmlformats.org/drawingml/2006/table">
            <a:tbl>
              <a:tblPr/>
              <a:tblGrid>
                <a:gridCol w="5782919"/>
                <a:gridCol w="820702"/>
                <a:gridCol w="820702"/>
                <a:gridCol w="784588"/>
              </a:tblGrid>
              <a:tr h="332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1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44441"/>
              </p:ext>
            </p:extLst>
          </p:nvPr>
        </p:nvGraphicFramePr>
        <p:xfrm>
          <a:off x="971600" y="4725144"/>
          <a:ext cx="67913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25144"/>
                        <a:ext cx="67913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62044"/>
              </p:ext>
            </p:extLst>
          </p:nvPr>
        </p:nvGraphicFramePr>
        <p:xfrm>
          <a:off x="395536" y="5085184"/>
          <a:ext cx="8208913" cy="1080120"/>
        </p:xfrm>
        <a:graphic>
          <a:graphicData uri="http://schemas.openxmlformats.org/drawingml/2006/table">
            <a:tbl>
              <a:tblPr/>
              <a:tblGrid>
                <a:gridCol w="5788038"/>
                <a:gridCol w="842105"/>
                <a:gridCol w="803234"/>
                <a:gridCol w="775536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количества казачьих мероприятий,%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охвата детей и подростков казачьими мероприятиями,%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813826"/>
            <a:ext cx="2921649" cy="21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«Формирование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современной городской среды в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муниципальном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 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2018 – 2022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748" y="1018476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260421"/>
            <a:ext cx="8496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67144"/>
              </p:ext>
            </p:extLst>
          </p:nvPr>
        </p:nvGraphicFramePr>
        <p:xfrm>
          <a:off x="2349497" y="1506642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1772816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формирования единого облика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2)Обеспечение создания, содержания и развития объектов благоустройства на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Майкоп»,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включая объекты, находящиеся в частной собственности и прилегающие к ним территории;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уровня вовлеченности заинтересованных граждан, организаций в реализацию мероприятий по благоустройству территории муниципального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44076"/>
              </p:ext>
            </p:extLst>
          </p:nvPr>
        </p:nvGraphicFramePr>
        <p:xfrm>
          <a:off x="1331640" y="4293096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293096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37339"/>
              </p:ext>
            </p:extLst>
          </p:nvPr>
        </p:nvGraphicFramePr>
        <p:xfrm>
          <a:off x="465514" y="3717032"/>
          <a:ext cx="8136902" cy="476250"/>
        </p:xfrm>
        <a:graphic>
          <a:graphicData uri="http://schemas.openxmlformats.org/drawingml/2006/table">
            <a:tbl>
              <a:tblPr/>
              <a:tblGrid>
                <a:gridCol w="4824852"/>
                <a:gridCol w="652254"/>
                <a:gridCol w="664949"/>
                <a:gridCol w="664949"/>
                <a:gridCol w="664949"/>
                <a:gridCol w="664949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82738"/>
              </p:ext>
            </p:extLst>
          </p:nvPr>
        </p:nvGraphicFramePr>
        <p:xfrm>
          <a:off x="251521" y="4581128"/>
          <a:ext cx="8573724" cy="2022713"/>
        </p:xfrm>
        <a:graphic>
          <a:graphicData uri="http://schemas.openxmlformats.org/drawingml/2006/table">
            <a:tbl>
              <a:tblPr/>
              <a:tblGrid>
                <a:gridCol w="5330182"/>
                <a:gridCol w="649922"/>
                <a:gridCol w="648405"/>
                <a:gridCol w="648405"/>
                <a:gridCol w="648405"/>
                <a:gridCol w="648405"/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благоустроенных территорий многоквартирных домов в отчетном году,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благоустроенных дворовых территорий многоквартирных домов в отчетном году,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благоустроенных дворовых территорий многоквартирных домов от общего количества дворовых территорий многоквартирных домов,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3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Охват населения благоустроенными дворовыми территориями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благоустроенных общественных территорий,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13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благоустроенных общественных территорий, 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площади благоустроенных  общественных территорий к общей площади общественных территорий.%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86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благоустроенных общественных территорий, приходящихся на 1 жителя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 Майкоп»,</a:t>
                      </a:r>
                      <a:r>
                        <a:rPr lang="ru-RU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трудового участия граждан в выполнении мероприятий по благоустройству дворовых и общественных территорий, чел/час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7" descr="D:\User\Desktop\photo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7" y="1594810"/>
            <a:ext cx="2893601" cy="197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Ведомственная целевая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эффективности и сбалансированности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 архитектуры и градостроительства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705" y="1506642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эффективной деятельности Управления архитектуры 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градостроительства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(далее - Управление),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реализации устойчивого развития территории и улучшения архитектурного облика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Майкоп».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07001"/>
              </p:ext>
            </p:extLst>
          </p:nvPr>
        </p:nvGraphicFramePr>
        <p:xfrm>
          <a:off x="290705" y="1979743"/>
          <a:ext cx="6794503" cy="2541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254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63846" y="2204864"/>
            <a:ext cx="52565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территориального планирования и землепользования на территории муниципального </a:t>
            </a:r>
            <a:r>
              <a:rPr lang="ru-RU" sz="1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Майкоп»;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организационных и информационных условий для реализации Программы в сфере архитектурной и землеустроительной деятельности.</a:t>
            </a:r>
          </a:p>
          <a:p>
            <a:pPr marL="228600" indent="-228600">
              <a:buAutoNum type="arabicParenR"/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73322"/>
              </p:ext>
            </p:extLst>
          </p:nvPr>
        </p:nvGraphicFramePr>
        <p:xfrm>
          <a:off x="470725" y="4077072"/>
          <a:ext cx="7917699" cy="476250"/>
        </p:xfrm>
        <a:graphic>
          <a:graphicData uri="http://schemas.openxmlformats.org/drawingml/2006/table">
            <a:tbl>
              <a:tblPr/>
              <a:tblGrid>
                <a:gridCol w="3987250"/>
                <a:gridCol w="762097"/>
                <a:gridCol w="648072"/>
                <a:gridCol w="792088"/>
                <a:gridCol w="792088"/>
                <a:gridCol w="936104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15817,9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15901,0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16426,5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2111"/>
              </p:ext>
            </p:extLst>
          </p:nvPr>
        </p:nvGraphicFramePr>
        <p:xfrm>
          <a:off x="1331640" y="4725144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725144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59536"/>
              </p:ext>
            </p:extLst>
          </p:nvPr>
        </p:nvGraphicFramePr>
        <p:xfrm>
          <a:off x="511206" y="5229200"/>
          <a:ext cx="7989709" cy="720080"/>
        </p:xfrm>
        <a:graphic>
          <a:graphicData uri="http://schemas.openxmlformats.org/drawingml/2006/table">
            <a:tbl>
              <a:tblPr/>
              <a:tblGrid>
                <a:gridCol w="4797244"/>
                <a:gridCol w="638493"/>
                <a:gridCol w="638493"/>
                <a:gridCol w="638493"/>
                <a:gridCol w="638493"/>
                <a:gridCol w="63849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территории населенных пунктов, охваченных топографическими съемками,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территории населенных пунктов, охваченных проектами планировок, 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3" descr="D:\User\Рабочий стол\фотки для слайдов\кар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" y="2060640"/>
            <a:ext cx="2044569" cy="18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Ведомственная целевая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«Повышение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эффективности и сбалансированности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 архитектуры и градостроительства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38395"/>
              </p:ext>
            </p:extLst>
          </p:nvPr>
        </p:nvGraphicFramePr>
        <p:xfrm>
          <a:off x="1331640" y="969368"/>
          <a:ext cx="679132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969368"/>
                        <a:ext cx="679132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91951"/>
              </p:ext>
            </p:extLst>
          </p:nvPr>
        </p:nvGraphicFramePr>
        <p:xfrm>
          <a:off x="635872" y="1556792"/>
          <a:ext cx="7989709" cy="2503532"/>
        </p:xfrm>
        <a:graphic>
          <a:graphicData uri="http://schemas.openxmlformats.org/drawingml/2006/table">
            <a:tbl>
              <a:tblPr/>
              <a:tblGrid>
                <a:gridCol w="4797244"/>
                <a:gridCol w="638493"/>
                <a:gridCol w="638493"/>
                <a:gridCol w="638493"/>
                <a:gridCol w="638493"/>
                <a:gridCol w="638493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 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Площадь территории лесов для включения в черту населенных пунктов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приведенных в соответствие с генеральным планом границ населенных пунктов,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территориальных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зон, поставленных на кадастровый учет, в соответствии с правилами землепользования застройки,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заседаний комиссии по подготовке Правил землепользования и застройки муниципального </a:t>
                      </a: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 «Город Майкоп»,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выданных разрешений на строительство объектов капитального строительства,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выданных разрешений на ввод объектов капитального строительства,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выданных разрешений на перепланировку квартир,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разработанных градостроительных планов земельных участков,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подготовленных разрешений на установку и эксплуатацию рекламных конструкций, 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8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47" y="323037"/>
            <a:ext cx="86409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Ведомственная целевая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комплексной административно-технической деятельности Администрации муниципального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её </a:t>
            </a:r>
            <a:r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структурных </a:t>
            </a:r>
            <a:r>
              <a:rPr lang="ru-RU" sz="1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подразделений»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реализации: 2016 – 2020 годы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4697"/>
            <a:ext cx="74888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705" y="150664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комплексной безопасности зданий, создание комфортных условий для работников, снижение рисков возникновения ситуаций, влекущих расходы на ликвидацию последствий пожаров и аварийных ситуаций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2115"/>
              </p:ext>
            </p:extLst>
          </p:nvPr>
        </p:nvGraphicFramePr>
        <p:xfrm>
          <a:off x="179512" y="1898923"/>
          <a:ext cx="6794503" cy="161925"/>
        </p:xfrm>
        <a:graphic>
          <a:graphicData uri="http://schemas.openxmlformats.org/drawingml/2006/table">
            <a:tbl>
              <a:tblPr/>
              <a:tblGrid>
                <a:gridCol w="6794503"/>
              </a:tblGrid>
              <a:tr h="14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Задачи: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63846" y="2204864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техническое обслуживание зданий, проведение текущих и капитальных ремонтов помещений;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приобретение материальных ресурсов для обеспечения комфортных условий труда сотрудников Администрации муниципального </a:t>
            </a:r>
            <a:r>
              <a:rPr lang="ru-RU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организация текущего и капитального ремонта автотранспорта;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соблюдение правил противопожарной безопасности, норм техники безопасности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86522"/>
              </p:ext>
            </p:extLst>
          </p:nvPr>
        </p:nvGraphicFramePr>
        <p:xfrm>
          <a:off x="468613" y="3861048"/>
          <a:ext cx="7631779" cy="476250"/>
        </p:xfrm>
        <a:graphic>
          <a:graphicData uri="http://schemas.openxmlformats.org/drawingml/2006/table">
            <a:tbl>
              <a:tblPr/>
              <a:tblGrid>
                <a:gridCol w="4159665"/>
                <a:gridCol w="844172"/>
                <a:gridCol w="683726"/>
                <a:gridCol w="648072"/>
                <a:gridCol w="576064"/>
                <a:gridCol w="720080"/>
              </a:tblGrid>
              <a:tr h="214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финансирования муниципальной программы (тыс. 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год</a:t>
                      </a:r>
                    </a:p>
                    <a:p>
                      <a:pPr algn="ctr" fontAlgn="b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16972,1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20076,5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19870,4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20029,5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20431,6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86802"/>
              </p:ext>
            </p:extLst>
          </p:nvPr>
        </p:nvGraphicFramePr>
        <p:xfrm>
          <a:off x="1331640" y="4581128"/>
          <a:ext cx="6791325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Лист" r:id="rId3" imgW="6791376" imgH="199935" progId="Excel.Sheet.8">
                  <p:embed/>
                </p:oleObj>
              </mc:Choice>
              <mc:Fallback>
                <p:oleObj name="Лист" r:id="rId3" imgW="6791376" imgH="199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4581128"/>
                        <a:ext cx="6791325" cy="2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18554"/>
              </p:ext>
            </p:extLst>
          </p:nvPr>
        </p:nvGraphicFramePr>
        <p:xfrm>
          <a:off x="467544" y="5013176"/>
          <a:ext cx="7632846" cy="1719818"/>
        </p:xfrm>
        <a:graphic>
          <a:graphicData uri="http://schemas.openxmlformats.org/drawingml/2006/table">
            <a:tbl>
              <a:tblPr/>
              <a:tblGrid>
                <a:gridCol w="4474156"/>
                <a:gridCol w="631738"/>
                <a:gridCol w="631738"/>
                <a:gridCol w="631738"/>
                <a:gridCol w="631738"/>
                <a:gridCol w="63173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 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 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площадей, отремонтированных и приведенных в соответствие с нормативными и эксплуатационными требованиями,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кв.м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автомобилей, которым произведен капитальный ремонт,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технических обслуживаний для 11 единиц автотранспорта, 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технических обслуживаний охранно-пожарного оборудования (5 объектов), 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Техническое обслуживание сплит-систем, шт.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проведенных дезинфекций помещений (5-ти зданий), 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3" descr="D:\User\Рабочий стол\фотки для слайдов\ату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6752"/>
            <a:ext cx="2286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12802"/>
              </p:ext>
            </p:extLst>
          </p:nvPr>
        </p:nvGraphicFramePr>
        <p:xfrm>
          <a:off x="251521" y="1773238"/>
          <a:ext cx="8676579" cy="4734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205"/>
                <a:gridCol w="2180412"/>
                <a:gridCol w="1684290"/>
                <a:gridCol w="1041224"/>
                <a:gridCol w="1041224"/>
                <a:gridCol w="1041224"/>
              </a:tblGrid>
              <a:tr h="1074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Льготы предоставлены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Основание  введения и срок действия льготы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предоставления льготы (экономическая или социальная эффективность)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</a:tr>
              <a:tr h="27234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28971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етеранам и инвалидам ВОВ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Совета народных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депутатов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25 ноября 2005 г.№ 754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земельном налоге на территории 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</a:p>
                    <a:p>
                      <a:pPr algn="ctr" fontAlgn="b"/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140,0</a:t>
                      </a: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222890">
                <a:tc gridSpan="6">
                  <a:txBody>
                    <a:bodyPr/>
                    <a:lstStyle/>
                    <a:p>
                      <a:pPr marL="0" lvl="0" indent="0" algn="ctr" defTabSz="914400" rtl="0" eaLnBrk="1" fontAlgn="b" latinLnBrk="0" hangingPunct="1"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472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Владельцы имущества из многодетных семей, имеющих пять и более детей в возрасте до 18 лет.</a:t>
                      </a:r>
                    </a:p>
                    <a:p>
                      <a:pPr marL="0" lvl="0" indent="0" algn="l" fontAlgn="b">
                        <a:buFont typeface="+mj-lt"/>
                        <a:buNone/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Совета народных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депутатов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26 ноября 2014 г. № 87-рс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налоге на имущество физических лиц на территории муниципального </a:t>
                      </a:r>
                      <a:r>
                        <a:rPr lang="ru-RU" sz="1200" b="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«Город Майкоп»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32,0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219394">
                <a:tc>
                  <a:txBody>
                    <a:bodyPr/>
                    <a:lstStyle/>
                    <a:p>
                      <a:pPr marL="0" lvl="0" indent="0" algn="ctr" fontAlgn="b">
                        <a:buFont typeface="+mj-lt"/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172,0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26834"/>
              </p:ext>
            </p:extLst>
          </p:nvPr>
        </p:nvGraphicFramePr>
        <p:xfrm>
          <a:off x="395536" y="90488"/>
          <a:ext cx="8569077" cy="1196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9077"/>
              </a:tblGrid>
              <a:tr h="1196975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Оценка потерь бюджета муниципального образования </a:t>
                      </a:r>
                    </a:p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ru-RU" sz="1600" b="1" kern="120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«Город Майкоп» 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в 2018-2020 годах от предоставления льгот, установленных местными нормативно правовыми актами</a:t>
                      </a:r>
                      <a:endParaRPr lang="ru-RU" sz="16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7622" marR="7622" marT="7615" marB="0" anchor="b">
                    <a:noFill/>
                  </a:tcPr>
                </a:tc>
              </a:tr>
            </a:tbl>
          </a:graphicData>
        </a:graphic>
      </p:graphicFrame>
      <p:sp>
        <p:nvSpPr>
          <p:cNvPr id="52283" name="TextBox 5"/>
          <p:cNvSpPr txBox="1">
            <a:spLocks noChangeArrowheads="1"/>
          </p:cNvSpPr>
          <p:nvPr/>
        </p:nvSpPr>
        <p:spPr bwMode="auto">
          <a:xfrm rot="10800000" flipV="1">
            <a:off x="7808913" y="1430338"/>
            <a:ext cx="1084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01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/>
          </a:bodyPr>
          <a:lstStyle/>
          <a:p>
            <a:pPr lvl="0"/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обеспечение исполнения публичных нормативных обязательств и иных гарантированных расходных обязательств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благоприятного инвестиционного климата и повышение эффективности использования мер поддержки инвестиционной деятельности;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сохранение механизмов предоставления муниципальной поддержки на территории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управления муниципальным имуществом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осуществление контроля за использованием муниципального имущества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сданного в аренду, а также переданного в оперативное управление или хозяйственное ведение муниципальным учреждениям и муниципальным предприятиям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деятельности по муниципальному финансовому контролю в соответствии с законодательством Российской Федерации и муниципальных правовых актов муниципального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системы внутреннего финансового контроля и внутреннего финансового аудита;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развитие системы мониторинга качества финансового менеджмента главных распорядителей бюджетных средств;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обеспечение вовлечения граждан в процедуры общественного контроля;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прозрачности бюджета, в том числе посредством публикации (размещения в информационно-телекоммуникационной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«Интернет»)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брошюры (информационного ресурса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340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граждан»;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открытости и прозрачности муниципальных финансов.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7667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*****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муниципального долга </a:t>
            </a:r>
            <a:br>
              <a:rPr lang="ru-RU" dirty="0" smtClean="0"/>
            </a:br>
            <a:r>
              <a:rPr lang="ru-RU" sz="2200" dirty="0" smtClean="0"/>
              <a:t>(</a:t>
            </a:r>
            <a:r>
              <a:rPr lang="ru-RU" sz="2200" i="1" dirty="0" smtClean="0"/>
              <a:t>в соответствии с Бюджетным кодексом Российской Федерации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3113" y="2204864"/>
            <a:ext cx="1944216" cy="9453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2204864"/>
            <a:ext cx="2016224" cy="945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Муниципальные ценные бумаги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3695" y="2204865"/>
            <a:ext cx="2100673" cy="945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Муниципальные гарантии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3587282"/>
            <a:ext cx="1512168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Бюджетные кредиты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587282"/>
            <a:ext cx="1537320" cy="77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u="none" strike="noStrike" dirty="0" smtClean="0">
                <a:effectLst/>
              </a:rPr>
              <a:t>Кредиты от кредитных организаций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157192"/>
            <a:ext cx="1872208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sz="1600" u="none" strike="noStrike" dirty="0" smtClean="0">
                <a:effectLst/>
              </a:rPr>
              <a:t>Краткосрочный (менее 1 года)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ru-RU" sz="1600" u="none" strike="noStrike" dirty="0" smtClean="0">
                <a:effectLst/>
              </a:rPr>
              <a:t>Среднесрочный                    ( от 1 года </a:t>
            </a:r>
          </a:p>
          <a:p>
            <a:pPr algn="ctr" fontAlgn="b"/>
            <a:r>
              <a:rPr lang="ru-RU" sz="1600" u="none" strike="noStrike" dirty="0" smtClean="0">
                <a:effectLst/>
              </a:rPr>
              <a:t>до 5 лет)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5157192"/>
            <a:ext cx="2088232" cy="937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Долгосрочный                                   ( от 5лет до 10 лет включительно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2503929"/>
            <a:ext cx="12241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видам долговых обязательств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5" y="5331540"/>
            <a:ext cx="108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400" b="1" dirty="0">
                <a:solidFill>
                  <a:prstClr val="black"/>
                </a:solidFill>
              </a:rPr>
              <a:t>По</a:t>
            </a:r>
            <a:r>
              <a:rPr lang="ru-RU" sz="1200" b="1" dirty="0">
                <a:solidFill>
                  <a:prstClr val="black"/>
                </a:solidFill>
              </a:rPr>
              <a:t> сроку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8" name="Прямая соединительная линия 27"/>
          <p:cNvCxnSpPr>
            <a:stCxn id="13" idx="2"/>
            <a:endCxn id="16" idx="0"/>
          </p:cNvCxnSpPr>
          <p:nvPr/>
        </p:nvCxnSpPr>
        <p:spPr>
          <a:xfrm flipH="1">
            <a:off x="2087724" y="3150260"/>
            <a:ext cx="497497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2"/>
            <a:endCxn id="17" idx="0"/>
          </p:cNvCxnSpPr>
          <p:nvPr/>
        </p:nvCxnSpPr>
        <p:spPr>
          <a:xfrm>
            <a:off x="2585221" y="3150260"/>
            <a:ext cx="1315279" cy="437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95" y="3368770"/>
            <a:ext cx="272891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16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24786" cy="576064"/>
          </a:xfr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 муниципального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022559"/>
              </p:ext>
            </p:extLst>
          </p:nvPr>
        </p:nvGraphicFramePr>
        <p:xfrm>
          <a:off x="-756592" y="709775"/>
          <a:ext cx="10369152" cy="448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://news.sevas.com/uploads/cache/watermark/news/39932/foto_moneys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22" y="0"/>
            <a:ext cx="1152128" cy="7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74834"/>
              </p:ext>
            </p:extLst>
          </p:nvPr>
        </p:nvGraphicFramePr>
        <p:xfrm>
          <a:off x="107504" y="5157847"/>
          <a:ext cx="9036496" cy="136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2852936"/>
            <a:ext cx="83529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 smtClean="0"/>
              <a:t>       В соответствии с Бюджетным Кодексом  Российской Федерации предельный объем муниципального долга не должен превышать утвержденный объем доходов  бюджета  муниципального </a:t>
            </a:r>
            <a:r>
              <a:rPr lang="ru-RU" sz="1100" smtClean="0"/>
              <a:t>образования «Город  Майкоп» </a:t>
            </a:r>
            <a:r>
              <a:rPr lang="ru-RU" sz="1100" dirty="0" smtClean="0"/>
              <a:t>без учета </a:t>
            </a:r>
            <a:r>
              <a:rPr lang="ru-RU" sz="1050" dirty="0" smtClean="0"/>
              <a:t>утвержденного</a:t>
            </a:r>
            <a:r>
              <a:rPr lang="ru-RU" sz="1100" dirty="0" smtClean="0"/>
              <a:t> объема безвозмездных поступлений и (или) поступлений налоговых доходов по дополнительным нормативам отчислений. 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31612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«Город Майкоп»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78364"/>
              </p:ext>
            </p:extLst>
          </p:nvPr>
        </p:nvGraphicFramePr>
        <p:xfrm>
          <a:off x="96074" y="3870339"/>
          <a:ext cx="8928992" cy="91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39552" y="4788515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Расходы на обслуживание муниципального долга</a:t>
            </a:r>
          </a:p>
        </p:txBody>
      </p:sp>
    </p:spTree>
    <p:extLst>
      <p:ext uri="{BB962C8B-B14F-4D97-AF65-F5344CB8AC3E}">
        <p14:creationId xmlns:p14="http://schemas.microsoft.com/office/powerpoint/2010/main" val="1515261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А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Администратор доходов бюджета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орган местного самоуправления, казенное учреждение, осуществляющий(ее): начисление, учет, контроль за правильностью исчисления, полнотой и своевременностью уплаты,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взыскание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принятие решений о возврате (зачете) излишне уплаченных (взысканных) платежей, пеней и штрафов по ним, являющихся доходами бюджета муниципального образования.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Безвозмездные поступления 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поступающие в бюджет денежные средства на безвозмездной и безвозвратной основе из вышестоящих бюджетов (межбюджетные трансферты в виде дотаций, субсидий, субвенций), а также перечисления от физических и юридических лиц.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(м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естный бюджет)—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 расходных обязательств соответствующего муниципального образования.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Бюджетный процесс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Ведомственная структура расходов бюджета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marL="0" lvl="0" indent="0" algn="just" fontAlgn="base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Главный распорядитель средств местного бюджета –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 местного самоуправления, а также наиболее значимое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учреждение, указанное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ведомственной структуре расходов бюджета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имеющие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 распределять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бюджетные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Бюджетным Кодексом Российской Федерации.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Дефицит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превышение расходов бюджета над его доходами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межбюджетные трансферты, предоставляемые на безвозмездной и безвозвратной основе без установления направлений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поступающие в бюджет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Муниципальная программа -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отношения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взаимоотношения между публично-правовыми образованиями по вопросам осуществления бюджетного процесса.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трансферты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средства, предоставляемые одним бюджетом бюджетной системы Российской Федерации другому бюджету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Налоговые доходы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законодательством Республики Адыгеи от региональных налогов и нормативными правовыми актами муниципального образования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 Майкоп» 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местных налогов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Неналоговые доходы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платежи, которые включают в себя возмездные операции от прямого </a:t>
            </a: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предоставления </a:t>
            </a:r>
            <a:r>
              <a:rPr lang="ru-RU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пользование имущества и природных ресурсов, от различного вида услуг, а также  платежи в виде штрафов или иных санкций за нарушения законодательства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9"/>
            <a:ext cx="7941568" cy="4896544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превышение доходов бюджета над его расходами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8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выплачиваемые из бюджета средства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целевые средства на выполнение тех задач и полномочий, которые региональные власти передают муниципалитетам. Например, предоставление образования в рамках образовательного стандарта, предоставления отдельным категориям граждан льгот на оплату жилищно-коммунальных услуг</a:t>
            </a: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Субсидия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(местным бюджетам из бюджета субъекта Российской Федерации) - целевые средства на решение приоритетных задач территорий при условии обязательного участия средств местных бюджетов. Например, субсидии на строительство детских садов, капитальный ремонт дорог, летний отдых детей и многое другое.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18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Ф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sz="1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</a:pPr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</a:t>
            </a:r>
            <a:r>
              <a:rPr lang="ru-RU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 Майкоп»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структурное подразделение местной администраций, осуществляющее составление и организацию исполнения бюджета муниципального </a:t>
            </a:r>
            <a:r>
              <a:rPr lang="ru-RU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2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«Город Майкоп»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5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Финансовое управление администрации муниципального </a:t>
            </a:r>
            <a:r>
              <a:rPr lang="ru-RU" sz="24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«Город Майкоп»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http://maikop.ru/ekonomika-i-finansy/finansovoe-upravlenie/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57350"/>
            <a:ext cx="7516813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E:\Документы\Приемн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8" y="4653136"/>
            <a:ext cx="1295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:\Документы\mg_242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5359574"/>
            <a:ext cx="2388907" cy="12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 Майкоп»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развития субъектов малого и среднего предпринимательства;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улучшение предпринимательского и инвестиционного климата;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расширения и развития негосударственного сектора экономики, в том числе малого бизнеса;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взаимодействие органов местного самоуправления и исполнительных органов государственной власти Республики Адыгея, а также территориальных органов федеральных органов власти в целях увеличения поступлений налоговых и неналоговых доходов;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дальнейшее совершенствование налогового администрирования, повышение уровня ответственности главных администраторов доходов за качественное прогнозирование доходов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и выполнение в полном объеме утвержденных годовых назначений по доходам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взаимодействие с налоговыми органами в части повышения уровня собираемости налогов, сокращения недоимки, усиления налоговой дисциплины, улучшения качества администрирования налоговых доходов;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осуществление мероприятий по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легализации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«теневой»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заработной платы в муниципальном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определение эффективных методов воздействия на работодателей, скрывающих фактический размер выплачиваемой заработной платы в муниципальном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образовании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Майкоп»,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а также имеющих задолженность по уплате налогов и иных обязательных платежей в бюджет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Майкоп»;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проведение мероприятий по повышению эффективности управления муниципальным имуществом, увеличение доходов от использования муниципального имущества;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дальнейшее развитие земельных отношений, выявление незарегистрированных и неиспользуемых земельных участков с целью увеличения доходной части бюджета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за счет поступлений земельного налога, аренды и доходов от продажи земельных участков;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осуществление мониторинга законодательства Российской Федерации о налогах и сборах с целью приведения в соответствие с ним муниципальных правовых актов муниципального </a:t>
            </a:r>
            <a:r>
              <a:rPr lang="ru-RU" sz="560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«Город Майкоп».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7563" y="404813"/>
            <a:ext cx="6372225" cy="776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A2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Из чего складываются доходы бюджета?</a:t>
            </a:r>
            <a:endParaRPr lang="ru-RU" sz="1800" b="1" dirty="0">
              <a:solidFill>
                <a:srgbClr val="00A2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3394" y="1629645"/>
            <a:ext cx="1944687" cy="9445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Налоговые доходы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7038" y="1629645"/>
            <a:ext cx="1993900" cy="944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Неналоговые доходы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53023" y="3080851"/>
            <a:ext cx="1934028" cy="1044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2018 год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– 131329,8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2019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110517,8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2020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110357,8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096428"/>
            <a:ext cx="2016224" cy="10137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2018 год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– 1112400,0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2019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1166667,0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2020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1227194,0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97375" y="2770918"/>
            <a:ext cx="1536700" cy="11526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err="1" smtClean="0">
                <a:solidFill>
                  <a:prstClr val="black"/>
                </a:solidFill>
              </a:rPr>
              <a:t>Безвозмезд</a:t>
            </a:r>
            <a:r>
              <a:rPr lang="ru-RU" sz="1800" dirty="0" smtClean="0">
                <a:solidFill>
                  <a:prstClr val="black"/>
                </a:solidFill>
              </a:rPr>
              <a:t>- </a:t>
            </a:r>
            <a:r>
              <a:rPr lang="ru-RU" sz="1800" dirty="0" err="1" smtClean="0">
                <a:solidFill>
                  <a:prstClr val="black"/>
                </a:solidFill>
              </a:rPr>
              <a:t>ные</a:t>
            </a:r>
            <a:r>
              <a:rPr lang="ru-RU" sz="1800" dirty="0" smtClean="0">
                <a:solidFill>
                  <a:prstClr val="black"/>
                </a:solidFill>
              </a:rPr>
              <a:t> поступления</a:t>
            </a:r>
            <a:endParaRPr lang="ru-RU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4941168"/>
            <a:ext cx="2591991" cy="11532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Доходы бюджета</a:t>
            </a:r>
          </a:p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2018 год – 2337930,7 </a:t>
            </a:r>
          </a:p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2019 год – 2201034,4</a:t>
            </a:r>
          </a:p>
          <a:p>
            <a:pPr algn="just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2020 год – 2267163,6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4548187"/>
            <a:ext cx="2087562" cy="1090613"/>
          </a:xfrm>
          <a:prstGeom prst="rect">
            <a:avLst/>
          </a:prstGeom>
          <a:gradFill>
            <a:gsLst>
              <a:gs pos="100000">
                <a:srgbClr val="99CCFF"/>
              </a:gs>
              <a:gs pos="100000">
                <a:schemeClr val="accent4">
                  <a:tint val="37000"/>
                  <a:satMod val="300000"/>
                </a:schemeClr>
              </a:gs>
              <a:gs pos="4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2018 год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–1094200,9 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2019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923849,6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2020 год –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929611,8</a:t>
            </a: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 rot="3158109">
            <a:off x="2284423" y="2204620"/>
            <a:ext cx="360362" cy="1272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4818" name="Picture 2" descr="http://12monet.ru/wp-content/uploads/2015/12/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675456"/>
            <a:ext cx="2598012" cy="30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5054">
            <a:off x="5517274" y="4080217"/>
            <a:ext cx="1716492" cy="57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5054">
            <a:off x="7141007" y="2124115"/>
            <a:ext cx="1638697" cy="57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812360" y="1274411"/>
            <a:ext cx="878077" cy="379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Тыс. руб.</a:t>
            </a:r>
            <a:endParaRPr lang="ru-RU" sz="1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706799" y="2286908"/>
            <a:ext cx="392096" cy="36466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711768" y="4221530"/>
            <a:ext cx="360362" cy="653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94" y="192113"/>
            <a:ext cx="8665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Динамика основных параметров бюджета муниципального </a:t>
            </a:r>
            <a:r>
              <a:rPr lang="ru-RU" sz="16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образования </a:t>
            </a:r>
            <a:r>
              <a:rPr lang="ru-RU" sz="16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«Город Майкоп»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888934"/>
            <a:ext cx="8964488" cy="1014991"/>
            <a:chOff x="437000" y="784854"/>
            <a:chExt cx="8392702" cy="11463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7584" y="1056601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83768" y="1049343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55976" y="1043781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084168" y="1056601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96336" y="1056601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47864" y="1043781"/>
              <a:ext cx="720080" cy="809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5148064" y="1043781"/>
              <a:ext cx="720080" cy="809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6804248" y="1043782"/>
              <a:ext cx="720080" cy="80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33904" y="811667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2 384 591,6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89819" y="794534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2 910 366,0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74489" y="803708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2 337 930,7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7454" y="825426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2 201 034,4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05474" y="784854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2 267 163,6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000" y="1618927"/>
              <a:ext cx="1357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2016 год (факт)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377" y="1623387"/>
              <a:ext cx="1359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 (план)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42377" y="1623387"/>
              <a:ext cx="1603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23184" y="1608993"/>
              <a:ext cx="1603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6443" y="1623387"/>
              <a:ext cx="1603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V="1">
              <a:off x="1564627" y="1026389"/>
              <a:ext cx="720080" cy="73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21136143">
              <a:off x="1585080" y="831876"/>
              <a:ext cx="55816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+0,8%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456510">
              <a:off x="3428019" y="859049"/>
              <a:ext cx="5597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- 1,2%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456510">
              <a:off x="5196866" y="860269"/>
              <a:ext cx="5597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- 1,1%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1156629">
              <a:off x="6867571" y="869949"/>
              <a:ext cx="593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+ 0,9%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884931" y="625092"/>
            <a:ext cx="110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1529" y="1939891"/>
            <a:ext cx="1193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5796" y="2270416"/>
            <a:ext cx="8930700" cy="1014567"/>
            <a:chOff x="393272" y="2482491"/>
            <a:chExt cx="8401623" cy="119125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83856" y="2780928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474187" y="2740746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381034" y="2726369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040440" y="2711853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537162" y="2706291"/>
              <a:ext cx="57606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3272" y="3365973"/>
              <a:ext cx="1357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2016 год (факт)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02457" y="3357150"/>
              <a:ext cx="1359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 год (план)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66381" y="3348326"/>
              <a:ext cx="1603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93294" y="3358961"/>
              <a:ext cx="1603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91636" y="3360772"/>
              <a:ext cx="1603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451" y="2527196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2 471 026,9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47846" y="2506805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3 115 581,8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35262" y="2489934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2 462 303,7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3912" y="2491918"/>
              <a:ext cx="854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2 328 452,9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97833" y="2482491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2 400 918 ,8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 flipV="1">
              <a:off x="1520899" y="2768415"/>
              <a:ext cx="720080" cy="845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304136" y="2753528"/>
              <a:ext cx="763808" cy="105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5138283" y="2790425"/>
              <a:ext cx="686133" cy="934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21158637">
              <a:off x="1519514" y="2603058"/>
              <a:ext cx="593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+ 0,8%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390123">
              <a:off x="3400657" y="2566144"/>
              <a:ext cx="5597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- 1,3%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378698">
              <a:off x="5219098" y="2613058"/>
              <a:ext cx="5245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-1,0%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0709222">
              <a:off x="6814592" y="2603057"/>
              <a:ext cx="593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+ 1,0%</a:t>
              </a:r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V="1">
              <a:off x="6777553" y="2753031"/>
              <a:ext cx="654082" cy="1430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691947" y="3317738"/>
            <a:ext cx="2187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(Профицит)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>
            <a:stCxn id="56" idx="3"/>
            <a:endCxn id="56" idx="3"/>
          </p:cNvCxnSpPr>
          <p:nvPr/>
        </p:nvCxnSpPr>
        <p:spPr>
          <a:xfrm>
            <a:off x="1227059" y="37915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/>
          <p:cNvGrpSpPr/>
          <p:nvPr/>
        </p:nvGrpSpPr>
        <p:grpSpPr>
          <a:xfrm>
            <a:off x="179512" y="3673839"/>
            <a:ext cx="8784976" cy="907289"/>
            <a:chOff x="179512" y="3673839"/>
            <a:chExt cx="8784976" cy="907289"/>
          </a:xfrm>
        </p:grpSpPr>
        <p:sp>
          <p:nvSpPr>
            <p:cNvPr id="56" name="Блок-схема: процесс 55"/>
            <p:cNvSpPr/>
            <p:nvPr/>
          </p:nvSpPr>
          <p:spPr>
            <a:xfrm>
              <a:off x="515686" y="3683289"/>
              <a:ext cx="711373" cy="21656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Блок-схема: процесс 56"/>
            <p:cNvSpPr/>
            <p:nvPr/>
          </p:nvSpPr>
          <p:spPr>
            <a:xfrm>
              <a:off x="2291532" y="3675248"/>
              <a:ext cx="711373" cy="21656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Блок-схема: процесс 57"/>
            <p:cNvSpPr/>
            <p:nvPr/>
          </p:nvSpPr>
          <p:spPr>
            <a:xfrm>
              <a:off x="4305607" y="3673839"/>
              <a:ext cx="711373" cy="21656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Блок-схема: процесс 58"/>
            <p:cNvSpPr/>
            <p:nvPr/>
          </p:nvSpPr>
          <p:spPr>
            <a:xfrm>
              <a:off x="6079452" y="3683289"/>
              <a:ext cx="711373" cy="21656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Блок-схема: процесс 59"/>
            <p:cNvSpPr/>
            <p:nvPr/>
          </p:nvSpPr>
          <p:spPr>
            <a:xfrm>
              <a:off x="7687934" y="3681411"/>
              <a:ext cx="711373" cy="21656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227059" y="3675248"/>
              <a:ext cx="10779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002905" y="3675248"/>
              <a:ext cx="1290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5016980" y="3673839"/>
              <a:ext cx="11791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6613095" y="3683289"/>
              <a:ext cx="12906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9512" y="4074103"/>
              <a:ext cx="1441592" cy="478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-86 436,3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2016 год (факт)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903938" y="4074103"/>
              <a:ext cx="1444112" cy="478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-205 215,8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год (план)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33344" y="4102454"/>
              <a:ext cx="1655240" cy="478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-124 373,0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83682" y="4102885"/>
              <a:ext cx="1702914" cy="478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-127 718,5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61574" y="4102885"/>
              <a:ext cx="1702914" cy="478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-133 755,2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 (прогноз)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4237" y="4653136"/>
            <a:ext cx="8822928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50" dirty="0"/>
              <a:t>Источники финансирования дефицита </a:t>
            </a:r>
            <a:r>
              <a:rPr lang="ru-RU" sz="1450" dirty="0" smtClean="0"/>
              <a:t>муниципального </a:t>
            </a:r>
            <a:r>
              <a:rPr lang="ru-RU" sz="1450" smtClean="0"/>
              <a:t>образования «Город Майкоп» </a:t>
            </a:r>
            <a:r>
              <a:rPr lang="ru-RU" sz="1450" dirty="0" smtClean="0"/>
              <a:t>на </a:t>
            </a:r>
            <a:r>
              <a:rPr lang="ru-RU" sz="1450" dirty="0"/>
              <a:t>2018-2020 гг.</a:t>
            </a: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0098"/>
              </p:ext>
            </p:extLst>
          </p:nvPr>
        </p:nvGraphicFramePr>
        <p:xfrm>
          <a:off x="84894" y="4981482"/>
          <a:ext cx="8910892" cy="168787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86296"/>
                <a:gridCol w="919166"/>
                <a:gridCol w="842568"/>
                <a:gridCol w="862862"/>
              </a:tblGrid>
              <a:tr h="2762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2018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2019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2020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2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Кредиты кредитных организаций в валюте Российской Федерации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334 362,1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426 618,5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233</a:t>
                      </a:r>
                      <a:r>
                        <a:rPr lang="ru-RU" sz="1100" baseline="0" dirty="0" smtClean="0"/>
                        <a:t> 755,2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7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Бюджетные кредиты от других бюджетов</a:t>
                      </a:r>
                      <a:r>
                        <a:rPr lang="ru-RU" sz="1100" baseline="0" dirty="0" smtClean="0"/>
                        <a:t> бюджетной системы Российской Федерации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-210 000,0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-298 900,0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-100 000,0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Изменение</a:t>
                      </a:r>
                      <a:r>
                        <a:rPr lang="ru-RU" sz="1100" baseline="0" dirty="0" smtClean="0"/>
                        <a:t> остатков средств на счетах по учету средств бюджетов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2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Иные источники внутреннего финансирования дефицитов бюджетов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21">
                <a:tc>
                  <a:txBody>
                    <a:bodyPr/>
                    <a:lstStyle/>
                    <a:p>
                      <a:r>
                        <a:rPr lang="ru-RU" sz="1100" kern="1200" dirty="0" smtClean="0"/>
                        <a:t>Итого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124</a:t>
                      </a:r>
                      <a:r>
                        <a:rPr lang="ru-RU" sz="1100" baseline="0" dirty="0" smtClean="0"/>
                        <a:t> 373,1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127 718,5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133 755,2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190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1870</TotalTime>
  <Words>12445</Words>
  <Application>Microsoft Office PowerPoint</Application>
  <PresentationFormat>Экран (4:3)</PresentationFormat>
  <Paragraphs>2642</Paragraphs>
  <Slides>65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Тема Office</vt:lpstr>
      <vt:lpstr>Лист</vt:lpstr>
      <vt:lpstr>Презентация PowerPoint</vt:lpstr>
      <vt:lpstr>Уважаемые жители муниципального образования «Город Майкоп»!</vt:lpstr>
      <vt:lpstr>      Основные прогнозные показатели социально-экономического развития      муниципального образования «Город Майкоп» </vt:lpstr>
      <vt:lpstr>Этапы бюджетного процесса в муниципальном образовании «Город Майкоп»</vt:lpstr>
      <vt:lpstr>Основные направления бюджетной политики муниципального образования «Город Майкоп»</vt:lpstr>
      <vt:lpstr> </vt:lpstr>
      <vt:lpstr>Основные направления налоговой политики муниципального образования «Город Майкоп» </vt:lpstr>
      <vt:lpstr>Из чего складываются доходы бюджета?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 (в соответствии с Бюджетным кодексом Российской Федерации)</vt:lpstr>
      <vt:lpstr>Муниципальный долг муниципального образования «Город Майкоп», тыс.руб.</vt:lpstr>
      <vt:lpstr>Глоссарий</vt:lpstr>
      <vt:lpstr>Презентация PowerPoint</vt:lpstr>
      <vt:lpstr>Презентация PowerPoint</vt:lpstr>
      <vt:lpstr>Финансовое управление администрации муниципального образования «Город Майкоп»  http://maikop.ru/ekonomika-i-finansy/finansovoe-upravlenie/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FilonenkoK</cp:lastModifiedBy>
  <cp:revision>113</cp:revision>
  <cp:lastPrinted>2017-12-20T13:23:56Z</cp:lastPrinted>
  <dcterms:modified xsi:type="dcterms:W3CDTF">2017-12-20T13:36:36Z</dcterms:modified>
</cp:coreProperties>
</file>